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Lst>
  <p:notesMasterIdLst>
    <p:notesMasterId r:id="rId38"/>
  </p:notesMasterIdLst>
  <p:sldIdLst>
    <p:sldId id="312" r:id="rId3"/>
    <p:sldId id="309" r:id="rId4"/>
    <p:sldId id="322" r:id="rId5"/>
    <p:sldId id="323" r:id="rId6"/>
    <p:sldId id="260" r:id="rId7"/>
    <p:sldId id="325" r:id="rId8"/>
    <p:sldId id="327" r:id="rId9"/>
    <p:sldId id="326" r:id="rId10"/>
    <p:sldId id="328" r:id="rId11"/>
    <p:sldId id="330" r:id="rId12"/>
    <p:sldId id="329" r:id="rId13"/>
    <p:sldId id="331" r:id="rId14"/>
    <p:sldId id="332" r:id="rId15"/>
    <p:sldId id="334" r:id="rId16"/>
    <p:sldId id="333" r:id="rId17"/>
    <p:sldId id="335" r:id="rId18"/>
    <p:sldId id="337" r:id="rId19"/>
    <p:sldId id="338" r:id="rId20"/>
    <p:sldId id="339" r:id="rId21"/>
    <p:sldId id="341" r:id="rId22"/>
    <p:sldId id="342" r:id="rId23"/>
    <p:sldId id="343" r:id="rId24"/>
    <p:sldId id="344" r:id="rId25"/>
    <p:sldId id="345" r:id="rId26"/>
    <p:sldId id="354" r:id="rId27"/>
    <p:sldId id="346" r:id="rId28"/>
    <p:sldId id="347" r:id="rId29"/>
    <p:sldId id="348" r:id="rId30"/>
    <p:sldId id="349" r:id="rId31"/>
    <p:sldId id="350" r:id="rId32"/>
    <p:sldId id="351" r:id="rId33"/>
    <p:sldId id="355" r:id="rId34"/>
    <p:sldId id="356" r:id="rId35"/>
    <p:sldId id="360" r:id="rId36"/>
    <p:sldId id="357" r:id="rId3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9" roundtripDataSignature="AMtx7mim9366cDfsmPADFcYSl1+6HAn7D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17" autoAdjust="0"/>
    <p:restoredTop sz="78063" autoAdjust="0"/>
  </p:normalViewPr>
  <p:slideViewPr>
    <p:cSldViewPr snapToGrid="0">
      <p:cViewPr>
        <p:scale>
          <a:sx n="50" d="100"/>
          <a:sy n="50" d="100"/>
        </p:scale>
        <p:origin x="816"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customschemas.google.com/relationships/presentationmetadata" Target="meta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lvl="0" indent="0" algn="l" rtl="0">
              <a:spcBef>
                <a:spcPts val="0"/>
              </a:spcBef>
              <a:spcAft>
                <a:spcPts val="0"/>
              </a:spcAft>
              <a:buClr>
                <a:schemeClr val="dk1"/>
              </a:buClr>
              <a:buFont typeface="Arial"/>
              <a:buNone/>
            </a:pPr>
            <a:r>
              <a:rPr lang="fr-FR" dirty="0"/>
              <a:t>Avant commencer j’aimerai remercier tous ceux qui sont venus ici pour voir mon travail. J’</a:t>
            </a:r>
            <a:r>
              <a:rPr lang="fr-FR" dirty="0" err="1"/>
              <a:t>aimerie</a:t>
            </a:r>
            <a:r>
              <a:rPr lang="fr-FR" dirty="0"/>
              <a:t> remercier les membres du jury  d’avoir accepter de juger mon travail </a:t>
            </a:r>
            <a:r>
              <a:rPr lang="fr-FR" dirty="0" err="1"/>
              <a:t>madam</a:t>
            </a:r>
            <a:r>
              <a:rPr lang="fr-FR" dirty="0"/>
              <a:t>  El </a:t>
            </a:r>
            <a:r>
              <a:rPr lang="fr-FR" dirty="0" err="1"/>
              <a:t>bajta</a:t>
            </a:r>
            <a:r>
              <a:rPr lang="fr-FR" dirty="0"/>
              <a:t> et mon encadrant </a:t>
            </a:r>
            <a:r>
              <a:rPr lang="fr-FR" dirty="0" err="1"/>
              <a:t>intern</a:t>
            </a:r>
            <a:r>
              <a:rPr lang="fr-FR" dirty="0"/>
              <a:t> monsieur </a:t>
            </a:r>
            <a:r>
              <a:rPr lang="fr-FR" dirty="0" err="1"/>
              <a:t>adil</a:t>
            </a:r>
            <a:r>
              <a:rPr lang="fr-FR" dirty="0"/>
              <a:t> </a:t>
            </a:r>
            <a:r>
              <a:rPr lang="fr-FR" dirty="0" err="1"/>
              <a:t>elkabbaj</a:t>
            </a:r>
            <a:r>
              <a:rPr lang="fr-FR" dirty="0"/>
              <a:t> et mes encadrantes externe </a:t>
            </a:r>
            <a:r>
              <a:rPr lang="fr-FR" dirty="0" err="1"/>
              <a:t>mr</a:t>
            </a:r>
            <a:r>
              <a:rPr lang="fr-FR" dirty="0"/>
              <a:t> Ismail </a:t>
            </a:r>
            <a:r>
              <a:rPr lang="fr-FR" dirty="0" err="1"/>
              <a:t>BERADa</a:t>
            </a:r>
            <a:r>
              <a:rPr lang="fr-FR" dirty="0"/>
              <a:t> et </a:t>
            </a:r>
            <a:r>
              <a:rPr lang="fr-FR" dirty="0" err="1"/>
              <a:t>mr.</a:t>
            </a:r>
            <a:r>
              <a:rPr lang="fr-FR" dirty="0"/>
              <a:t> Youssef </a:t>
            </a:r>
            <a:r>
              <a:rPr lang="fr-FR" dirty="0" err="1"/>
              <a:t>iraqi</a:t>
            </a:r>
            <a:r>
              <a:rPr lang="fr-FR" dirty="0"/>
              <a:t> qui n’ont pas pu être parmi nous aujourd’hui, </a:t>
            </a:r>
          </a:p>
        </p:txBody>
      </p:sp>
      <p:sp>
        <p:nvSpPr>
          <p:cNvPr id="4" name="Espace réservé du numéro de diapositive 3"/>
          <p:cNvSpPr>
            <a:spLocks noGrp="1"/>
          </p:cNvSpPr>
          <p:nvPr>
            <p:ph type="sldNum" sz="quarter" idx="5"/>
          </p:nvPr>
        </p:nvSpPr>
        <p:spPr/>
        <p:txBody>
          <a:bodyPr/>
          <a:lstStyle/>
          <a:p>
            <a:fld id="{72C29E4A-2298-463E-B397-6F807BF60FDC}" type="slidenum">
              <a:rPr lang="fr-FR" smtClean="0"/>
              <a:t>1</a:t>
            </a:fld>
            <a:endParaRPr lang="fr-FR"/>
          </a:p>
        </p:txBody>
      </p:sp>
    </p:spTree>
    <p:extLst>
      <p:ext uri="{BB962C8B-B14F-4D97-AF65-F5344CB8AC3E}">
        <p14:creationId xmlns:p14="http://schemas.microsoft.com/office/powerpoint/2010/main" val="24374459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r>
              <a:rPr lang="fr-FR" b="0" i="0" dirty="0">
                <a:solidFill>
                  <a:srgbClr val="D1D5DB"/>
                </a:solidFill>
                <a:effectLst/>
                <a:latin typeface="Söhne"/>
              </a:rPr>
              <a:t>L'apprentissage par renforcement (RL) est une sous-discipline de l'intelligence artificielle qui se concentre sur la façon dont un agent peut apprendre à prendre des décisions optimales en interagissant avec son environnement. L'objectif est de développer des politiques qui permettent à l'agent d'agir de manière à maximiser le ‘cumulative </a:t>
            </a:r>
            <a:r>
              <a:rPr lang="fr-FR" b="0" i="0" dirty="0" err="1">
                <a:solidFill>
                  <a:srgbClr val="D1D5DB"/>
                </a:solidFill>
                <a:effectLst/>
                <a:latin typeface="Söhne"/>
              </a:rPr>
              <a:t>reward</a:t>
            </a:r>
            <a:r>
              <a:rPr lang="fr-FR" b="0" i="0" dirty="0">
                <a:solidFill>
                  <a:srgbClr val="D1D5DB"/>
                </a:solidFill>
                <a:effectLst/>
                <a:latin typeface="Söhne"/>
              </a:rPr>
              <a:t>’ sur le long terme. Cette technique est particulièrement puissante pour résoudre des problèmes complexes où la meilleure solution n'est pas immédiatement évidente.</a:t>
            </a:r>
            <a:endParaRPr lang="fr-FR" sz="1200" dirty="0"/>
          </a:p>
          <a:p>
            <a:pPr marL="0" lvl="0" indent="0" algn="l" rtl="0">
              <a:lnSpc>
                <a:spcPct val="90000"/>
              </a:lnSpc>
              <a:spcBef>
                <a:spcPts val="0"/>
              </a:spcBef>
              <a:spcAft>
                <a:spcPts val="0"/>
              </a:spcAft>
              <a:buClr>
                <a:schemeClr val="dk1"/>
              </a:buClr>
              <a:buSzPts val="2000"/>
              <a:buNone/>
            </a:pPr>
            <a:endParaRPr lang="fr-FR" sz="1200" dirty="0"/>
          </a:p>
          <a:p>
            <a:pPr marL="0" lvl="0" indent="0" algn="l" rtl="0">
              <a:lnSpc>
                <a:spcPct val="90000"/>
              </a:lnSpc>
              <a:spcBef>
                <a:spcPts val="0"/>
              </a:spcBef>
              <a:spcAft>
                <a:spcPts val="0"/>
              </a:spcAft>
              <a:buClr>
                <a:schemeClr val="dk1"/>
              </a:buClr>
              <a:buSzPts val="2000"/>
              <a:buNone/>
            </a:pPr>
            <a:endParaRPr lang="fr-FR" sz="1200" dirty="0"/>
          </a:p>
          <a:p>
            <a:pPr marL="0" lvl="0" indent="0" algn="l" rtl="0">
              <a:lnSpc>
                <a:spcPct val="90000"/>
              </a:lnSpc>
              <a:spcBef>
                <a:spcPts val="0"/>
              </a:spcBef>
              <a:spcAft>
                <a:spcPts val="0"/>
              </a:spcAft>
              <a:buClr>
                <a:schemeClr val="dk1"/>
              </a:buClr>
              <a:buSzPts val="2000"/>
              <a:buNone/>
            </a:pPr>
            <a:endParaRPr lang="fr-FR" sz="1200" dirty="0"/>
          </a:p>
          <a:p>
            <a:pPr marL="0" lvl="0" indent="0" algn="l" rtl="0">
              <a:lnSpc>
                <a:spcPct val="90000"/>
              </a:lnSpc>
              <a:spcBef>
                <a:spcPts val="0"/>
              </a:spcBef>
              <a:spcAft>
                <a:spcPts val="0"/>
              </a:spcAft>
              <a:buClr>
                <a:schemeClr val="dk1"/>
              </a:buClr>
              <a:buSzPts val="2000"/>
              <a:buNone/>
            </a:pPr>
            <a:endParaRPr lang="fr-FR" sz="1200" dirty="0"/>
          </a:p>
          <a:p>
            <a:pPr marL="0" lvl="0" indent="0" algn="l" rtl="0">
              <a:lnSpc>
                <a:spcPct val="90000"/>
              </a:lnSpc>
              <a:spcBef>
                <a:spcPts val="0"/>
              </a:spcBef>
              <a:spcAft>
                <a:spcPts val="0"/>
              </a:spcAft>
              <a:buClr>
                <a:schemeClr val="dk1"/>
              </a:buClr>
              <a:buSzPts val="2000"/>
              <a:buNone/>
            </a:pPr>
            <a:endParaRPr lang="fr-FR" sz="1200" dirty="0"/>
          </a:p>
          <a:p>
            <a:pPr marL="0" lvl="0" indent="0" algn="l" rtl="0">
              <a:lnSpc>
                <a:spcPct val="90000"/>
              </a:lnSpc>
              <a:spcBef>
                <a:spcPts val="0"/>
              </a:spcBef>
              <a:spcAft>
                <a:spcPts val="0"/>
              </a:spcAft>
              <a:buClr>
                <a:schemeClr val="dk1"/>
              </a:buClr>
              <a:buSzPts val="2000"/>
              <a:buNone/>
            </a:pPr>
            <a:r>
              <a:rPr lang="fr-FR" sz="1200" dirty="0"/>
              <a:t>Dans ce modèle, l'agent reçoit des informations sur l'état actuel du trafic à chaque intersection et décide du moment optimal pour changer les feux de circulation. </a:t>
            </a:r>
            <a:r>
              <a:rPr lang="fr-FR" sz="1200" dirty="0" err="1"/>
              <a:t>Reward</a:t>
            </a:r>
            <a:r>
              <a:rPr lang="fr-FR" sz="1200" dirty="0"/>
              <a:t> que reçoit l'agent est basée le temps </a:t>
            </a:r>
            <a:r>
              <a:rPr lang="fr-FR" sz="1200" dirty="0" err="1"/>
              <a:t>dattends</a:t>
            </a:r>
            <a:r>
              <a:rPr lang="fr-FR" sz="1200" dirty="0"/>
              <a:t> moyen . L'objectif de l'agent est d'apprendre une politique - c'est-à-dire une règle de décision - qui maximise la cumulative </a:t>
            </a:r>
            <a:r>
              <a:rPr lang="fr-FR" sz="1200" dirty="0" err="1"/>
              <a:t>reward</a:t>
            </a:r>
            <a:r>
              <a:rPr lang="fr-FR" sz="1200" dirty="0"/>
              <a:t> .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200" dirty="0"/>
              <a:t>L'apprentissage par renforcement (RL) est une sous-discipline de l'intelligence artificielle qui se concentre sur la façon dont un agent peut apprendre à prendre des décisions optimales en interagissant avec son environnement. L'objectif est de développer des politiques qui permettent à l'agent d'agir de manière à maximiser une récompense cumulative sur le long terme. Cette technique est particulièrement puissante pour résoudre des problèmes complexes où la meilleure solution n'est pas immédiatement évidente.</a:t>
            </a:r>
          </a:p>
          <a:p>
            <a:pPr marL="0" lvl="0" indent="0" algn="l" rtl="0">
              <a:spcBef>
                <a:spcPts val="0"/>
              </a:spcBef>
              <a:spcAft>
                <a:spcPts val="0"/>
              </a:spcAft>
              <a:buNone/>
            </a:pPr>
            <a:endParaRPr dirty="0"/>
          </a:p>
        </p:txBody>
      </p:sp>
      <p:sp>
        <p:nvSpPr>
          <p:cNvPr id="199" name="Google Shape;19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a:t>
            </a:fld>
            <a:endParaRPr/>
          </a:p>
        </p:txBody>
      </p:sp>
    </p:spTree>
    <p:extLst>
      <p:ext uri="{BB962C8B-B14F-4D97-AF65-F5344CB8AC3E}">
        <p14:creationId xmlns:p14="http://schemas.microsoft.com/office/powerpoint/2010/main" val="18384325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b="0" i="0">
                <a:latin typeface="Arial"/>
                <a:ea typeface="Arial"/>
                <a:cs typeface="Arial"/>
                <a:sym typeface="Arial"/>
              </a:rPr>
              <a:t>Maintenant, permettez-moi de vous parler un peu de l'organisme d'accueil de ce projet, l'Université Mohammed VI Polytechnique (UM6P), et plus spécifiquement, le département d'informatique situé à Benguerir.</a:t>
            </a:r>
            <a:endParaRPr/>
          </a:p>
          <a:p>
            <a:pPr marL="0" lvl="0" indent="0" algn="l" rtl="0">
              <a:spcBef>
                <a:spcPts val="0"/>
              </a:spcBef>
              <a:spcAft>
                <a:spcPts val="0"/>
              </a:spcAft>
              <a:buNone/>
            </a:pPr>
            <a:endParaRPr/>
          </a:p>
        </p:txBody>
      </p:sp>
      <p:sp>
        <p:nvSpPr>
          <p:cNvPr id="199" name="Google Shape;19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11</a:t>
            </a:fld>
            <a:endParaRPr/>
          </a:p>
        </p:txBody>
      </p:sp>
    </p:spTree>
    <p:extLst>
      <p:ext uri="{BB962C8B-B14F-4D97-AF65-F5344CB8AC3E}">
        <p14:creationId xmlns:p14="http://schemas.microsoft.com/office/powerpoint/2010/main" val="1584356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0C1A835-B92D-4513-8D81-530BFE20FEBC}" type="slidenum">
              <a:rPr lang="fr-FR" smtClean="0">
                <a:solidFill>
                  <a:prstClr val="black"/>
                </a:solidFill>
              </a:rPr>
              <a:pPr/>
              <a:t>12</a:t>
            </a:fld>
            <a:endParaRPr lang="fr-FR" dirty="0">
              <a:solidFill>
                <a:prstClr val="black"/>
              </a:solidFill>
            </a:endParaRPr>
          </a:p>
        </p:txBody>
      </p:sp>
    </p:spTree>
    <p:extLst>
      <p:ext uri="{BB962C8B-B14F-4D97-AF65-F5344CB8AC3E}">
        <p14:creationId xmlns:p14="http://schemas.microsoft.com/office/powerpoint/2010/main" val="4649688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r>
              <a:rPr lang="fr-FR" sz="1200" dirty="0"/>
              <a:t>Dans ce modèle, l'agent reçoit des informations sur l'état actuel du trafic à chaque intersection et décide du moment optimal pour changer les feux de circulation. </a:t>
            </a:r>
            <a:r>
              <a:rPr lang="fr-FR" sz="1200" dirty="0" err="1"/>
              <a:t>Reward</a:t>
            </a:r>
            <a:r>
              <a:rPr lang="fr-FR" sz="1200" dirty="0"/>
              <a:t> que reçoit l'agent est basée le temps </a:t>
            </a:r>
            <a:r>
              <a:rPr lang="fr-FR" sz="1200" dirty="0" err="1"/>
              <a:t>dattends</a:t>
            </a:r>
            <a:r>
              <a:rPr lang="fr-FR" sz="1200" dirty="0"/>
              <a:t> moyen . L'objectif de l'agent est d'apprendre une politique - c'est-à-dire une règle de décision - qui maximise la cumulative </a:t>
            </a:r>
            <a:r>
              <a:rPr lang="fr-FR" sz="1200" dirty="0" err="1"/>
              <a:t>reward</a:t>
            </a:r>
            <a:r>
              <a:rPr lang="fr-FR" sz="1200" dirty="0"/>
              <a:t> . </a:t>
            </a:r>
          </a:p>
          <a:p>
            <a:pPr marL="0" lvl="0" indent="0" algn="l" rtl="0">
              <a:spcBef>
                <a:spcPts val="0"/>
              </a:spcBef>
              <a:spcAft>
                <a:spcPts val="0"/>
              </a:spcAft>
              <a:buNone/>
            </a:pPr>
            <a:endParaRPr dirty="0"/>
          </a:p>
        </p:txBody>
      </p:sp>
      <p:sp>
        <p:nvSpPr>
          <p:cNvPr id="199" name="Google Shape;19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13</a:t>
            </a:fld>
            <a:endParaRPr/>
          </a:p>
        </p:txBody>
      </p:sp>
    </p:spTree>
    <p:extLst>
      <p:ext uri="{BB962C8B-B14F-4D97-AF65-F5344CB8AC3E}">
        <p14:creationId xmlns:p14="http://schemas.microsoft.com/office/powerpoint/2010/main" val="37234867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lang="fr-FR" sz="1200" dirty="0"/>
          </a:p>
          <a:p>
            <a:pPr marL="0" marR="0" lvl="0" indent="0" algn="l" defTabSz="914400" rtl="0" eaLnBrk="1" fontAlgn="auto" latinLnBrk="0" hangingPunct="1">
              <a:lnSpc>
                <a:spcPct val="90000"/>
              </a:lnSpc>
              <a:spcBef>
                <a:spcPts val="0"/>
              </a:spcBef>
              <a:spcAft>
                <a:spcPts val="0"/>
              </a:spcAft>
              <a:buClr>
                <a:schemeClr val="dk1"/>
              </a:buClr>
              <a:buSzPts val="2000"/>
              <a:buFont typeface="Arial"/>
              <a:buNone/>
              <a:tabLst/>
              <a:defRPr/>
            </a:pPr>
            <a:r>
              <a:rPr lang="fr-FR" sz="1200" dirty="0">
                <a:solidFill>
                  <a:schemeClr val="dk1"/>
                </a:solidFill>
                <a:latin typeface="Calibri"/>
                <a:ea typeface="Calibri"/>
                <a:cs typeface="Calibri"/>
                <a:sym typeface="Calibri"/>
              </a:rPr>
              <a:t>: Malgré ces avantages, l'approche mono-agent présente certaines limites, notamment  le manque d'évolutivité lorsqu'elle est appliquée à des problèmes plus vastes ou plus complexes. Le modèle ne converge pas, principalement en raison de la taille de l'espace d'action et d'observation.</a:t>
            </a:r>
          </a:p>
          <a:p>
            <a:pPr marL="0" lvl="0" indent="0" algn="l" rtl="0">
              <a:lnSpc>
                <a:spcPct val="90000"/>
              </a:lnSpc>
              <a:spcBef>
                <a:spcPts val="0"/>
              </a:spcBef>
              <a:spcAft>
                <a:spcPts val="0"/>
              </a:spcAft>
              <a:buClr>
                <a:schemeClr val="dk1"/>
              </a:buClr>
              <a:buSzPts val="2000"/>
              <a:buNone/>
            </a:pPr>
            <a:endParaRPr lang="fr-FR" sz="1200" dirty="0"/>
          </a:p>
          <a:p>
            <a:pPr marL="0" lvl="0" indent="0" algn="l" rtl="0">
              <a:spcBef>
                <a:spcPts val="0"/>
              </a:spcBef>
              <a:spcAft>
                <a:spcPts val="0"/>
              </a:spcAft>
              <a:buNone/>
            </a:pPr>
            <a:endParaRPr dirty="0"/>
          </a:p>
        </p:txBody>
      </p:sp>
      <p:sp>
        <p:nvSpPr>
          <p:cNvPr id="199" name="Google Shape;19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14</a:t>
            </a:fld>
            <a:endParaRPr/>
          </a:p>
        </p:txBody>
      </p:sp>
    </p:spTree>
    <p:extLst>
      <p:ext uri="{BB962C8B-B14F-4D97-AF65-F5344CB8AC3E}">
        <p14:creationId xmlns:p14="http://schemas.microsoft.com/office/powerpoint/2010/main" val="1982681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Alors pour </a:t>
            </a:r>
            <a:r>
              <a:rPr lang="en-US" dirty="0" err="1"/>
              <a:t>remidier</a:t>
            </a:r>
            <a:r>
              <a:rPr lang="en-US" dirty="0"/>
              <a:t> a </a:t>
            </a:r>
            <a:r>
              <a:rPr lang="en-US" dirty="0" err="1"/>
              <a:t>ce</a:t>
            </a:r>
            <a:r>
              <a:rPr lang="en-US" dirty="0"/>
              <a:t> problem de non </a:t>
            </a:r>
            <a:r>
              <a:rPr lang="en-US" dirty="0" err="1"/>
              <a:t>scalabilite</a:t>
            </a:r>
            <a:r>
              <a:rPr lang="en-US" dirty="0"/>
              <a:t> du </a:t>
            </a:r>
            <a:r>
              <a:rPr lang="en-US" dirty="0" err="1"/>
              <a:t>modele</a:t>
            </a:r>
            <a:r>
              <a:rPr lang="en-US" dirty="0"/>
              <a:t> on </a:t>
            </a:r>
            <a:r>
              <a:rPr lang="en-US" dirty="0" err="1"/>
              <a:t>va</a:t>
            </a:r>
            <a:r>
              <a:rPr lang="en-US" dirty="0"/>
              <a:t> </a:t>
            </a:r>
            <a:r>
              <a:rPr lang="en-US" dirty="0" err="1"/>
              <a:t>introduir</a:t>
            </a:r>
            <a:r>
              <a:rPr lang="en-US" dirty="0"/>
              <a:t> la notion le MARL </a:t>
            </a:r>
            <a:r>
              <a:rPr lang="en-US" dirty="0" err="1"/>
              <a:t>ou</a:t>
            </a:r>
            <a:r>
              <a:rPr lang="en-US" dirty="0"/>
              <a:t> Multi agent reinforcement learning</a:t>
            </a:r>
            <a:endParaRPr dirty="0"/>
          </a:p>
        </p:txBody>
      </p:sp>
      <p:sp>
        <p:nvSpPr>
          <p:cNvPr id="199" name="Google Shape;19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15</a:t>
            </a:fld>
            <a:endParaRPr/>
          </a:p>
        </p:txBody>
      </p:sp>
    </p:spTree>
    <p:extLst>
      <p:ext uri="{BB962C8B-B14F-4D97-AF65-F5344CB8AC3E}">
        <p14:creationId xmlns:p14="http://schemas.microsoft.com/office/powerpoint/2010/main" val="3315668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le MARL </a:t>
            </a:r>
            <a:r>
              <a:rPr lang="en-US" dirty="0" err="1"/>
              <a:t>c’est</a:t>
            </a:r>
            <a:r>
              <a:rPr lang="en-US" dirty="0"/>
              <a:t>  Multi agent reinforcement learning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alors</a:t>
            </a:r>
            <a:r>
              <a:rPr lang="en-US" dirty="0"/>
              <a:t> le </a:t>
            </a:r>
            <a:r>
              <a:rPr lang="en-US" dirty="0" err="1"/>
              <a:t>pricipe</a:t>
            </a:r>
            <a:r>
              <a:rPr lang="en-US" dirty="0"/>
              <a:t> </a:t>
            </a:r>
            <a:r>
              <a:rPr lang="en-US" dirty="0" err="1"/>
              <a:t>ce</a:t>
            </a:r>
            <a:r>
              <a:rPr lang="en-US" dirty="0"/>
              <a:t> au lieu de utilizer un </a:t>
            </a:r>
            <a:r>
              <a:rPr lang="en-US" dirty="0" err="1"/>
              <a:t>seul</a:t>
            </a:r>
            <a:r>
              <a:rPr lang="en-US" dirty="0"/>
              <a:t> agent pour controller et </a:t>
            </a:r>
            <a:r>
              <a:rPr lang="en-US" dirty="0" err="1"/>
              <a:t>manipuler</a:t>
            </a:r>
            <a:r>
              <a:rPr lang="en-US" dirty="0"/>
              <a:t> tout l environment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cette</a:t>
            </a:r>
            <a:r>
              <a:rPr lang="en-US" dirty="0"/>
              <a:t> </a:t>
            </a:r>
            <a:r>
              <a:rPr lang="en-US" dirty="0" err="1"/>
              <a:t>tache</a:t>
            </a:r>
            <a:r>
              <a:rPr lang="en-US" dirty="0"/>
              <a:t> </a:t>
            </a:r>
            <a:r>
              <a:rPr lang="en-US" dirty="0" err="1"/>
              <a:t>est</a:t>
            </a:r>
            <a:r>
              <a:rPr lang="en-US" dirty="0"/>
              <a:t> </a:t>
            </a:r>
            <a:r>
              <a:rPr lang="en-US" dirty="0" err="1"/>
              <a:t>divise</a:t>
            </a:r>
            <a:r>
              <a:rPr lang="en-US" dirty="0"/>
              <a:t> sur </a:t>
            </a:r>
            <a:r>
              <a:rPr lang="en-US" dirty="0" err="1"/>
              <a:t>plusieur</a:t>
            </a:r>
            <a:r>
              <a:rPr lang="en-US" dirty="0"/>
              <a:t> agent dans </a:t>
            </a:r>
            <a:r>
              <a:rPr lang="en-US" dirty="0" err="1"/>
              <a:t>notre</a:t>
            </a:r>
            <a:r>
              <a:rPr lang="en-US" dirty="0"/>
              <a:t> </a:t>
            </a:r>
            <a:r>
              <a:rPr lang="en-US" dirty="0" err="1"/>
              <a:t>cas</a:t>
            </a:r>
            <a:r>
              <a:rPr lang="en-US" dirty="0"/>
              <a:t> </a:t>
            </a:r>
            <a:r>
              <a:rPr lang="en-US" dirty="0" err="1"/>
              <a:t>chaque</a:t>
            </a:r>
            <a:r>
              <a:rPr lang="en-US" dirty="0"/>
              <a:t> agent </a:t>
            </a:r>
            <a:r>
              <a:rPr lang="en-US" dirty="0" err="1"/>
              <a:t>est</a:t>
            </a:r>
            <a:r>
              <a:rPr lang="en-US" dirty="0"/>
              <a:t> </a:t>
            </a:r>
            <a:r>
              <a:rPr lang="en-US" dirty="0" err="1"/>
              <a:t>responsable</a:t>
            </a:r>
            <a:r>
              <a:rPr lang="en-US" dirty="0"/>
              <a:t> de </a:t>
            </a:r>
            <a:r>
              <a:rPr lang="en-US" dirty="0" err="1"/>
              <a:t>gere</a:t>
            </a:r>
            <a:r>
              <a:rPr lang="en-US" dirty="0"/>
              <a:t> un </a:t>
            </a:r>
            <a:r>
              <a:rPr lang="en-US" dirty="0" err="1"/>
              <a:t>feux</a:t>
            </a:r>
            <a:r>
              <a:rPr lang="en-US" dirty="0"/>
              <a:t> de circulation avec un objective final de minimizer le temps </a:t>
            </a:r>
            <a:r>
              <a:rPr lang="en-US" dirty="0" err="1"/>
              <a:t>dattend</a:t>
            </a:r>
            <a:r>
              <a:rPr lang="en-US" dirty="0"/>
              <a:t> </a:t>
            </a:r>
            <a:r>
              <a:rPr lang="en-US" dirty="0" err="1"/>
              <a:t>moyen</a:t>
            </a:r>
            <a:r>
              <a:rPr lang="en-US" dirty="0"/>
              <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L’usage</a:t>
            </a:r>
            <a:r>
              <a:rPr lang="en-US" dirty="0"/>
              <a:t> de </a:t>
            </a:r>
            <a:r>
              <a:rPr lang="en-US" dirty="0" err="1"/>
              <a:t>plusiuer</a:t>
            </a:r>
            <a:r>
              <a:rPr lang="en-US" dirty="0"/>
              <a:t> </a:t>
            </a:r>
            <a:r>
              <a:rPr lang="en-US" dirty="0" err="1"/>
              <a:t>acteur</a:t>
            </a:r>
            <a:r>
              <a:rPr lang="en-US" dirty="0"/>
              <a:t> </a:t>
            </a:r>
            <a:r>
              <a:rPr lang="en-US" dirty="0" err="1"/>
              <a:t>simultanimant</a:t>
            </a:r>
            <a:r>
              <a:rPr lang="en-US" dirty="0"/>
              <a:t> assure la  </a:t>
            </a:r>
            <a:r>
              <a:rPr lang="en-US" dirty="0" err="1"/>
              <a:t>scalabilite</a:t>
            </a:r>
            <a:r>
              <a:rPr lang="en-US" dirty="0"/>
              <a:t> du </a:t>
            </a:r>
            <a:r>
              <a:rPr lang="en-US" dirty="0" err="1"/>
              <a:t>modele</a:t>
            </a:r>
            <a:r>
              <a:rPr lang="en-US" dirty="0"/>
              <a:t> </a:t>
            </a:r>
          </a:p>
        </p:txBody>
      </p:sp>
      <p:sp>
        <p:nvSpPr>
          <p:cNvPr id="199" name="Google Shape;19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16</a:t>
            </a:fld>
            <a:endParaRPr/>
          </a:p>
        </p:txBody>
      </p:sp>
    </p:spTree>
    <p:extLst>
      <p:ext uri="{BB962C8B-B14F-4D97-AF65-F5344CB8AC3E}">
        <p14:creationId xmlns:p14="http://schemas.microsoft.com/office/powerpoint/2010/main" val="3526926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99" name="Google Shape;19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17</a:t>
            </a:fld>
            <a:endParaRPr/>
          </a:p>
        </p:txBody>
      </p:sp>
    </p:spTree>
    <p:extLst>
      <p:ext uri="{BB962C8B-B14F-4D97-AF65-F5344CB8AC3E}">
        <p14:creationId xmlns:p14="http://schemas.microsoft.com/office/powerpoint/2010/main" val="34592176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99" name="Google Shape;19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18</a:t>
            </a:fld>
            <a:endParaRPr/>
          </a:p>
        </p:txBody>
      </p:sp>
    </p:spTree>
    <p:extLst>
      <p:ext uri="{BB962C8B-B14F-4D97-AF65-F5344CB8AC3E}">
        <p14:creationId xmlns:p14="http://schemas.microsoft.com/office/powerpoint/2010/main" val="10890515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lvl="0" algn="l"/>
            <a:r>
              <a:rPr lang="fr-FR" b="0" i="0" dirty="0">
                <a:latin typeface="Arial"/>
                <a:ea typeface="Arial"/>
                <a:cs typeface="Arial"/>
                <a:sym typeface="Arial"/>
              </a:rPr>
              <a:t>La raison principale de ce résultat médiocre résidait dans la façon dont les agents optimisaient de manière égoïste par rapport à leur environnement observé. En d'autres termes, chaque agent a cherché à maximiser sa propre </a:t>
            </a:r>
            <a:r>
              <a:rPr lang="fr-FR" b="0" i="0" dirty="0" err="1">
                <a:latin typeface="Arial"/>
                <a:ea typeface="Arial"/>
                <a:cs typeface="Arial"/>
                <a:sym typeface="Arial"/>
              </a:rPr>
              <a:t>Reward</a:t>
            </a:r>
            <a:r>
              <a:rPr lang="fr-FR" b="0" i="0" dirty="0">
                <a:latin typeface="Arial"/>
                <a:ea typeface="Arial"/>
                <a:cs typeface="Arial"/>
                <a:sym typeface="Arial"/>
              </a:rPr>
              <a:t> sans considération pour les autres. Cette approche a créé une sorte de compétition entre les agents, ce qui a nui à la performance globale du système.</a:t>
            </a:r>
            <a:endParaRPr lang="fr-FR" dirty="0"/>
          </a:p>
          <a:p>
            <a:pPr marL="0" lvl="0" indent="0" algn="l" rtl="0">
              <a:spcBef>
                <a:spcPts val="0"/>
              </a:spcBef>
              <a:spcAft>
                <a:spcPts val="0"/>
              </a:spcAft>
              <a:buNone/>
            </a:pPr>
            <a:endParaRPr dirty="0"/>
          </a:p>
        </p:txBody>
      </p:sp>
      <p:sp>
        <p:nvSpPr>
          <p:cNvPr id="199" name="Google Shape;19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19</a:t>
            </a:fld>
            <a:endParaRPr/>
          </a:p>
        </p:txBody>
      </p:sp>
    </p:spTree>
    <p:extLst>
      <p:ext uri="{BB962C8B-B14F-4D97-AF65-F5344CB8AC3E}">
        <p14:creationId xmlns:p14="http://schemas.microsoft.com/office/powerpoint/2010/main" val="1079960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0C1A835-B92D-4513-8D81-530BFE20FEBC}" type="slidenum">
              <a:rPr lang="fr-FR" smtClean="0">
                <a:solidFill>
                  <a:prstClr val="black"/>
                </a:solidFill>
              </a:rPr>
              <a:pPr/>
              <a:t>2</a:t>
            </a:fld>
            <a:endParaRPr lang="fr-FR" dirty="0">
              <a:solidFill>
                <a:prstClr val="black"/>
              </a:solidFill>
            </a:endParaRPr>
          </a:p>
        </p:txBody>
      </p:sp>
    </p:spTree>
    <p:extLst>
      <p:ext uri="{BB962C8B-B14F-4D97-AF65-F5344CB8AC3E}">
        <p14:creationId xmlns:p14="http://schemas.microsoft.com/office/powerpoint/2010/main" val="409064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000"/>
              <a:buChar char="•"/>
            </a:pPr>
            <a:r>
              <a:rPr lang="fr-FR" sz="1200" dirty="0"/>
              <a:t>Pour résoudre ce problème, nous avons réalisé qu'il était nécessaire d'introduire un concept qui favorise un comportement coopératif entre les agents. Ainsi, au lieu de permettre à chaque agent d'agir égoïstement, nous avons voulu les inciter à travailler ensemble vers un objectif commun : optimiser le contrôle des feux de circulation pour l'ensemble du système, et non pas seulement pour leur intersection individuelle. C'est cette modification qui a motivé nos prochaines étapes dans le développement du modèle MARL.</a:t>
            </a:r>
          </a:p>
          <a:p>
            <a:pPr marL="0" lvl="0" indent="0" algn="l" rtl="0">
              <a:spcBef>
                <a:spcPts val="0"/>
              </a:spcBef>
              <a:spcAft>
                <a:spcPts val="0"/>
              </a:spcAft>
              <a:buNone/>
            </a:pPr>
            <a:endParaRPr dirty="0"/>
          </a:p>
        </p:txBody>
      </p:sp>
      <p:sp>
        <p:nvSpPr>
          <p:cNvPr id="199" name="Google Shape;19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20</a:t>
            </a:fld>
            <a:endParaRPr/>
          </a:p>
        </p:txBody>
      </p:sp>
    </p:spTree>
    <p:extLst>
      <p:ext uri="{BB962C8B-B14F-4D97-AF65-F5344CB8AC3E}">
        <p14:creationId xmlns:p14="http://schemas.microsoft.com/office/powerpoint/2010/main" val="40898057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r>
              <a:rPr lang="fr-FR" sz="1200" dirty="0"/>
              <a:t>Dans ce modèle, l'agent reçoit des informations sur l'état actuel du trafic à chaque intersection et décide du moment optimal pour changer les feux de circulation. </a:t>
            </a:r>
            <a:r>
              <a:rPr lang="fr-FR" sz="1200" dirty="0" err="1"/>
              <a:t>Reward</a:t>
            </a:r>
            <a:r>
              <a:rPr lang="fr-FR" sz="1200" dirty="0"/>
              <a:t> que reçoit l'agent est basée le temps </a:t>
            </a:r>
            <a:r>
              <a:rPr lang="fr-FR" sz="1200" dirty="0" err="1"/>
              <a:t>dattends</a:t>
            </a:r>
            <a:r>
              <a:rPr lang="fr-FR" sz="1200" dirty="0"/>
              <a:t> moyen . L'objectif de l'agent est d'apprendre une politique - c'est-à-dire une règle de décision - qui maximise la cumulative </a:t>
            </a:r>
            <a:r>
              <a:rPr lang="fr-FR" sz="1200" dirty="0" err="1"/>
              <a:t>reward</a:t>
            </a:r>
            <a:r>
              <a:rPr lang="fr-FR" sz="1200" dirty="0"/>
              <a:t> . </a:t>
            </a:r>
          </a:p>
          <a:p>
            <a:pPr marL="0" lvl="0" indent="0" algn="l" rtl="0">
              <a:spcBef>
                <a:spcPts val="0"/>
              </a:spcBef>
              <a:spcAft>
                <a:spcPts val="0"/>
              </a:spcAft>
              <a:buNone/>
            </a:pPr>
            <a:endParaRPr dirty="0"/>
          </a:p>
        </p:txBody>
      </p:sp>
      <p:sp>
        <p:nvSpPr>
          <p:cNvPr id="199" name="Google Shape;19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21</a:t>
            </a:fld>
            <a:endParaRPr/>
          </a:p>
        </p:txBody>
      </p:sp>
    </p:spTree>
    <p:extLst>
      <p:ext uri="{BB962C8B-B14F-4D97-AF65-F5344CB8AC3E}">
        <p14:creationId xmlns:p14="http://schemas.microsoft.com/office/powerpoint/2010/main" val="39120216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fr-FR" sz="1200" dirty="0"/>
              <a:t>Ainsi, à partir de ces résultats, il est évident que l'adoption d'une politique partagée a permis aux agents de définir une stratégie coopérative visant à minimiser le temps d'attente pour chaque agent, sans engendrer d'impact négatif sur les autres agents.</a:t>
            </a:r>
          </a:p>
          <a:p>
            <a:pPr marL="0" lvl="0" indent="0" algn="l" rtl="0">
              <a:spcBef>
                <a:spcPts val="0"/>
              </a:spcBef>
              <a:spcAft>
                <a:spcPts val="0"/>
              </a:spcAft>
              <a:buNone/>
            </a:pPr>
            <a:endParaRPr dirty="0"/>
          </a:p>
        </p:txBody>
      </p:sp>
      <p:sp>
        <p:nvSpPr>
          <p:cNvPr id="199" name="Google Shape;19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22</a:t>
            </a:fld>
            <a:endParaRPr/>
          </a:p>
        </p:txBody>
      </p:sp>
    </p:spTree>
    <p:extLst>
      <p:ext uri="{BB962C8B-B14F-4D97-AF65-F5344CB8AC3E}">
        <p14:creationId xmlns:p14="http://schemas.microsoft.com/office/powerpoint/2010/main" val="39766213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dirty="0"/>
              <a:t>Ainsi, la seconde mise en œuvre de cette approche est le Multi-Agent </a:t>
            </a:r>
            <a:r>
              <a:rPr lang="fr-FR" dirty="0" err="1"/>
              <a:t>Reinforcement</a:t>
            </a:r>
            <a:r>
              <a:rPr lang="fr-FR" dirty="0"/>
              <a:t> Learning (</a:t>
            </a:r>
            <a:r>
              <a:rPr lang="fr-FR" b="1" i="1" dirty="0"/>
              <a:t>MARL</a:t>
            </a:r>
            <a:r>
              <a:rPr lang="fr-FR" dirty="0"/>
              <a:t>) avec un "</a:t>
            </a:r>
            <a:r>
              <a:rPr lang="fr-FR" dirty="0" err="1"/>
              <a:t>Critic</a:t>
            </a:r>
            <a:r>
              <a:rPr lang="fr-FR" dirty="0"/>
              <a:t> centralisé". Dans ce système, tous les agents sont connectés à une seule unité centrale - le </a:t>
            </a:r>
            <a:r>
              <a:rPr lang="fr-FR" dirty="0" err="1"/>
              <a:t>critic</a:t>
            </a:r>
            <a:r>
              <a:rPr lang="fr-FR" dirty="0"/>
              <a:t> - qui est chargée d'évaluer les actions de chaque agent et d'attribuer une valeur à chaque action. Cette évaluation se base sur les observations de l'environnement pour encourager un comportement coopératif.</a:t>
            </a:r>
          </a:p>
          <a:p>
            <a:pPr marL="0" lvl="0" indent="0" algn="l" rtl="0">
              <a:spcBef>
                <a:spcPts val="0"/>
              </a:spcBef>
              <a:spcAft>
                <a:spcPts val="0"/>
              </a:spcAft>
              <a:buNone/>
            </a:pPr>
            <a:endParaRPr dirty="0"/>
          </a:p>
        </p:txBody>
      </p:sp>
      <p:sp>
        <p:nvSpPr>
          <p:cNvPr id="199" name="Google Shape;19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23</a:t>
            </a:fld>
            <a:endParaRPr/>
          </a:p>
        </p:txBody>
      </p:sp>
    </p:spTree>
    <p:extLst>
      <p:ext uri="{BB962C8B-B14F-4D97-AF65-F5344CB8AC3E}">
        <p14:creationId xmlns:p14="http://schemas.microsoft.com/office/powerpoint/2010/main" val="28979755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sz="1200" dirty="0"/>
              <a:t>Par conséquent, l'analyse de ces résultats démontre clairement que l'utilisation d'un "</a:t>
            </a:r>
            <a:r>
              <a:rPr lang="fr-FR" sz="1200" dirty="0" err="1"/>
              <a:t>Critic</a:t>
            </a:r>
            <a:r>
              <a:rPr lang="fr-FR" sz="1200" dirty="0"/>
              <a:t>" centralisé a facilité l'élaboration d'une stratégie coopérative par les agents. Cette stratégie a pour objectif de minimiser le temps d'attente pour chaque agent, sans avoir d'effets négatifs sur les autres.</a:t>
            </a:r>
          </a:p>
          <a:p>
            <a:pPr marL="0" lvl="0" indent="0" algn="l" rtl="0">
              <a:spcBef>
                <a:spcPts val="0"/>
              </a:spcBef>
              <a:spcAft>
                <a:spcPts val="0"/>
              </a:spcAft>
              <a:buNone/>
            </a:pPr>
            <a:endParaRPr dirty="0"/>
          </a:p>
        </p:txBody>
      </p:sp>
      <p:sp>
        <p:nvSpPr>
          <p:cNvPr id="199" name="Google Shape;19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24</a:t>
            </a:fld>
            <a:endParaRPr/>
          </a:p>
        </p:txBody>
      </p:sp>
    </p:spTree>
    <p:extLst>
      <p:ext uri="{BB962C8B-B14F-4D97-AF65-F5344CB8AC3E}">
        <p14:creationId xmlns:p14="http://schemas.microsoft.com/office/powerpoint/2010/main" val="16823582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200" dirty="0">
                <a:solidFill>
                  <a:schemeClr val="dk1"/>
                </a:solidFill>
                <a:latin typeface="Calibri"/>
                <a:ea typeface="Calibri"/>
                <a:cs typeface="Calibri"/>
                <a:sym typeface="Calibri"/>
              </a:rPr>
              <a:t>L'introduction d'une unité centrale pour favoriser le comportement coopératif entre les agents a produit des résultats remarquables et a surpassé le système traditionnel. Cependant, les systèmes centralisés de ce type présentent un </a:t>
            </a:r>
            <a:r>
              <a:rPr lang="fr-FR" sz="1200" dirty="0" err="1">
                <a:solidFill>
                  <a:schemeClr val="dk1"/>
                </a:solidFill>
                <a:latin typeface="Calibri"/>
                <a:ea typeface="Calibri"/>
                <a:cs typeface="Calibri"/>
                <a:sym typeface="Calibri"/>
              </a:rPr>
              <a:t>problem</a:t>
            </a:r>
            <a:r>
              <a:rPr lang="fr-FR" sz="1200" dirty="0">
                <a:solidFill>
                  <a:schemeClr val="dk1"/>
                </a:solidFill>
                <a:latin typeface="Calibri"/>
                <a:ea typeface="Calibri"/>
                <a:cs typeface="Calibri"/>
                <a:sym typeface="Calibri"/>
              </a:rPr>
              <a:t> de ’single point Failure’: </a:t>
            </a:r>
            <a:r>
              <a:rPr lang="fr-FR" sz="1200" b="1" dirty="0">
                <a:solidFill>
                  <a:schemeClr val="dk1"/>
                </a:solidFill>
                <a:latin typeface="Calibri"/>
                <a:ea typeface="Calibri"/>
                <a:cs typeface="Calibri"/>
                <a:sym typeface="Calibri"/>
              </a:rPr>
              <a:t>si l'unité centrale cesse de fonctionner, l'ensemble du système s'effondre.</a:t>
            </a:r>
            <a:endParaRPr lang="fr-FR" b="1" dirty="0"/>
          </a:p>
          <a:p>
            <a:pPr marL="0" lvl="0" indent="0" algn="l" rtl="0">
              <a:spcBef>
                <a:spcPts val="0"/>
              </a:spcBef>
              <a:spcAft>
                <a:spcPts val="0"/>
              </a:spcAft>
              <a:buNone/>
            </a:pPr>
            <a:endParaRPr dirty="0"/>
          </a:p>
        </p:txBody>
      </p:sp>
      <p:sp>
        <p:nvSpPr>
          <p:cNvPr id="199" name="Google Shape;19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25</a:t>
            </a:fld>
            <a:endParaRPr/>
          </a:p>
        </p:txBody>
      </p:sp>
    </p:spTree>
    <p:extLst>
      <p:ext uri="{BB962C8B-B14F-4D97-AF65-F5344CB8AC3E}">
        <p14:creationId xmlns:p14="http://schemas.microsoft.com/office/powerpoint/2010/main" val="18405353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chemeClr val="dk1"/>
              </a:buClr>
              <a:buSzPts val="2000"/>
              <a:buFont typeface="Arial"/>
              <a:buNone/>
              <a:tabLst/>
              <a:defRPr/>
            </a:pPr>
            <a:r>
              <a:rPr lang="fr-FR" sz="1200" dirty="0">
                <a:solidFill>
                  <a:schemeClr val="dk1"/>
                </a:solidFill>
                <a:latin typeface="Calibri"/>
                <a:ea typeface="Calibri"/>
                <a:cs typeface="Calibri"/>
                <a:sym typeface="Calibri"/>
              </a:rPr>
              <a:t>C'est là qu'intervient l'importance d'un système décentralisé .En mettant en œuvre cette approche P2P dans notre modèle MARL, nous avons réussi à créer un système qui non seulement optimise le contrôle des feux de circulation, mais le fait d'une manière qui est résiliente face aux pannes potentielles de l'unité centrale. Cette avancée nous a permis de combiner les avantages des modèles centralisés et décentralisés, produisant un système qui est à la fois performant et robuste.</a:t>
            </a:r>
          </a:p>
          <a:p>
            <a:pPr marL="0" lvl="0" indent="0" algn="l" rtl="0">
              <a:spcBef>
                <a:spcPts val="0"/>
              </a:spcBef>
              <a:spcAft>
                <a:spcPts val="0"/>
              </a:spcAft>
              <a:buNone/>
            </a:pPr>
            <a:endParaRPr dirty="0"/>
          </a:p>
        </p:txBody>
      </p:sp>
      <p:sp>
        <p:nvSpPr>
          <p:cNvPr id="199" name="Google Shape;19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26</a:t>
            </a:fld>
            <a:endParaRPr/>
          </a:p>
        </p:txBody>
      </p:sp>
    </p:spTree>
    <p:extLst>
      <p:ext uri="{BB962C8B-B14F-4D97-AF65-F5344CB8AC3E}">
        <p14:creationId xmlns:p14="http://schemas.microsoft.com/office/powerpoint/2010/main" val="11643559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99" name="Google Shape;19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27</a:t>
            </a:fld>
            <a:endParaRPr/>
          </a:p>
        </p:txBody>
      </p:sp>
    </p:spTree>
    <p:extLst>
      <p:ext uri="{BB962C8B-B14F-4D97-AF65-F5344CB8AC3E}">
        <p14:creationId xmlns:p14="http://schemas.microsoft.com/office/powerpoint/2010/main" val="26867279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200" dirty="0"/>
              <a:t>L'approche pair à pair (</a:t>
            </a:r>
            <a:r>
              <a:rPr lang="fr-FR" sz="1200" b="1" i="1" dirty="0"/>
              <a:t>P2P</a:t>
            </a:r>
            <a:r>
              <a:rPr lang="fr-FR" sz="1200" dirty="0"/>
              <a:t>) a également généré des résultats positifs en incorporant simultanément les principes de l'apprentissage coopératif et décentralisé. Cette combinaison a été mise en place pour pallier les vulnérabilités d'un système centralisé.</a:t>
            </a:r>
          </a:p>
          <a:p>
            <a:pPr marL="0" lvl="0" indent="0" algn="l" rtl="0">
              <a:spcBef>
                <a:spcPts val="0"/>
              </a:spcBef>
              <a:spcAft>
                <a:spcPts val="0"/>
              </a:spcAft>
              <a:buNone/>
            </a:pPr>
            <a:endParaRPr dirty="0"/>
          </a:p>
        </p:txBody>
      </p:sp>
      <p:sp>
        <p:nvSpPr>
          <p:cNvPr id="199" name="Google Shape;19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28</a:t>
            </a:fld>
            <a:endParaRPr/>
          </a:p>
        </p:txBody>
      </p:sp>
    </p:spTree>
    <p:extLst>
      <p:ext uri="{BB962C8B-B14F-4D97-AF65-F5344CB8AC3E}">
        <p14:creationId xmlns:p14="http://schemas.microsoft.com/office/powerpoint/2010/main" val="34387000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0C1A835-B92D-4513-8D81-530BFE20FEBC}" type="slidenum">
              <a:rPr lang="fr-FR" smtClean="0">
                <a:solidFill>
                  <a:prstClr val="black"/>
                </a:solidFill>
              </a:rPr>
              <a:pPr/>
              <a:t>29</a:t>
            </a:fld>
            <a:endParaRPr lang="fr-FR" dirty="0">
              <a:solidFill>
                <a:prstClr val="black"/>
              </a:solidFill>
            </a:endParaRPr>
          </a:p>
        </p:txBody>
      </p:sp>
    </p:spTree>
    <p:extLst>
      <p:ext uri="{BB962C8B-B14F-4D97-AF65-F5344CB8AC3E}">
        <p14:creationId xmlns:p14="http://schemas.microsoft.com/office/powerpoint/2010/main" val="60215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lvl="0" indent="0" algn="l" rtl="0">
              <a:spcBef>
                <a:spcPts val="0"/>
              </a:spcBef>
              <a:spcAft>
                <a:spcPts val="0"/>
              </a:spcAft>
              <a:buNone/>
            </a:pPr>
            <a:r>
              <a:rPr lang="fr-FR" b="0" i="0" dirty="0">
                <a:latin typeface="Arial"/>
                <a:ea typeface="Arial"/>
                <a:cs typeface="Arial"/>
                <a:sym typeface="Arial"/>
              </a:rPr>
              <a:t>je suis ici pour vous présenter un projet de fin d’</a:t>
            </a:r>
            <a:r>
              <a:rPr lang="fr-FR" b="0" i="0" dirty="0" err="1">
                <a:latin typeface="Arial"/>
                <a:ea typeface="Arial"/>
                <a:cs typeface="Arial"/>
                <a:sym typeface="Arial"/>
              </a:rPr>
              <a:t>etude</a:t>
            </a:r>
            <a:r>
              <a:rPr lang="fr-FR" b="0" i="0" dirty="0">
                <a:latin typeface="Arial"/>
                <a:ea typeface="Arial"/>
                <a:cs typeface="Arial"/>
                <a:sym typeface="Arial"/>
              </a:rPr>
              <a:t> sur lequel j'ai eu le privilège de travailler.</a:t>
            </a:r>
            <a:r>
              <a:rPr lang="fr-FR" dirty="0"/>
              <a:t> </a:t>
            </a:r>
          </a:p>
          <a:p>
            <a:pPr marL="0" lvl="0" indent="0" algn="l" rtl="0">
              <a:spcBef>
                <a:spcPts val="0"/>
              </a:spcBef>
              <a:spcAft>
                <a:spcPts val="0"/>
              </a:spcAft>
              <a:buNone/>
            </a:pPr>
            <a:endParaRPr lang="fr-FR" dirty="0">
              <a:latin typeface="Arial"/>
              <a:ea typeface="Arial"/>
              <a:cs typeface="Arial"/>
              <a:sym typeface="Arial"/>
            </a:endParaRPr>
          </a:p>
          <a:p>
            <a:pPr marL="0" lvl="0" indent="0" algn="l" rtl="0">
              <a:spcBef>
                <a:spcPts val="0"/>
              </a:spcBef>
              <a:spcAft>
                <a:spcPts val="0"/>
              </a:spcAft>
              <a:buNone/>
            </a:pPr>
            <a:r>
              <a:rPr lang="fr-FR" b="0" i="0" dirty="0">
                <a:latin typeface="Arial"/>
                <a:ea typeface="Arial"/>
                <a:cs typeface="Arial"/>
                <a:sym typeface="Arial"/>
              </a:rPr>
              <a:t>Il s'agit de l'amélioration de la gestion des feux de circulation à Casablanca</a:t>
            </a:r>
          </a:p>
          <a:p>
            <a:pPr marL="0" lvl="0" indent="0" algn="l" rtl="0">
              <a:spcBef>
                <a:spcPts val="0"/>
              </a:spcBef>
              <a:spcAft>
                <a:spcPts val="0"/>
              </a:spcAft>
              <a:buNone/>
            </a:pPr>
            <a:endParaRPr lang="fr-FR" dirty="0">
              <a:latin typeface="Arial"/>
              <a:ea typeface="Arial"/>
              <a:cs typeface="Arial"/>
              <a:sym typeface="Arial"/>
            </a:endParaRPr>
          </a:p>
          <a:p>
            <a:pPr marL="0" lvl="0" indent="0" algn="l" rtl="0">
              <a:spcBef>
                <a:spcPts val="0"/>
              </a:spcBef>
              <a:spcAft>
                <a:spcPts val="0"/>
              </a:spcAft>
              <a:buNone/>
            </a:pPr>
            <a:r>
              <a:rPr lang="fr-FR" b="0" i="0" dirty="0">
                <a:latin typeface="Arial"/>
                <a:ea typeface="Arial"/>
                <a:cs typeface="Arial"/>
                <a:sym typeface="Arial"/>
              </a:rPr>
              <a:t>, une ville qui, comme beaucoup d'autres, est confrontée à des défis de circulation significatifs.</a:t>
            </a:r>
            <a:r>
              <a:rPr lang="fr-FR" dirty="0"/>
              <a:t> </a:t>
            </a:r>
          </a:p>
          <a:p>
            <a:pPr marL="0" lvl="0" indent="0" algn="l" rtl="0">
              <a:spcBef>
                <a:spcPts val="0"/>
              </a:spcBef>
              <a:spcAft>
                <a:spcPts val="0"/>
              </a:spcAft>
              <a:buNone/>
            </a:pPr>
            <a:endParaRPr lang="fr-FR" dirty="0">
              <a:latin typeface="Arial"/>
              <a:ea typeface="Arial"/>
              <a:cs typeface="Arial"/>
              <a:sym typeface="Arial"/>
            </a:endParaRPr>
          </a:p>
          <a:p>
            <a:pPr marL="0" lvl="0" indent="0" algn="l" rtl="0">
              <a:spcBef>
                <a:spcPts val="0"/>
              </a:spcBef>
              <a:spcAft>
                <a:spcPts val="0"/>
              </a:spcAft>
              <a:buNone/>
            </a:pPr>
            <a:r>
              <a:rPr lang="fr-FR" b="0" i="0" dirty="0">
                <a:latin typeface="Arial"/>
                <a:ea typeface="Arial"/>
                <a:cs typeface="Arial"/>
                <a:sym typeface="Arial"/>
              </a:rPr>
              <a:t>Notre objectif principal est de développer un système de contrôle des feux de circulation plus efficace en utilisant RL.</a:t>
            </a:r>
            <a:r>
              <a:rPr lang="fr-FR" dirty="0"/>
              <a:t> Dans cette présentation j’aborderai les différents étapes de réalisation de ce projet.</a:t>
            </a:r>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endParaRPr lang="fr-FR" dirty="0"/>
          </a:p>
        </p:txBody>
      </p:sp>
      <p:sp>
        <p:nvSpPr>
          <p:cNvPr id="4" name="Espace réservé du numéro de diapositive 3"/>
          <p:cNvSpPr>
            <a:spLocks noGrp="1"/>
          </p:cNvSpPr>
          <p:nvPr>
            <p:ph type="sldNum" sz="quarter" idx="10"/>
          </p:nvPr>
        </p:nvSpPr>
        <p:spPr/>
        <p:txBody>
          <a:bodyPr/>
          <a:lstStyle/>
          <a:p>
            <a:fld id="{D0C1A835-B92D-4513-8D81-530BFE20FEBC}" type="slidenum">
              <a:rPr lang="fr-FR" smtClean="0">
                <a:solidFill>
                  <a:prstClr val="black"/>
                </a:solidFill>
              </a:rPr>
              <a:pPr/>
              <a:t>3</a:t>
            </a:fld>
            <a:endParaRPr lang="fr-FR" dirty="0">
              <a:solidFill>
                <a:prstClr val="black"/>
              </a:solidFill>
            </a:endParaRPr>
          </a:p>
        </p:txBody>
      </p:sp>
    </p:spTree>
    <p:extLst>
      <p:ext uri="{BB962C8B-B14F-4D97-AF65-F5344CB8AC3E}">
        <p14:creationId xmlns:p14="http://schemas.microsoft.com/office/powerpoint/2010/main" val="9965140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5" name="Google Shape;485;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fr-FR" sz="1200" dirty="0"/>
              <a:t>nous constatons que l'approche centralisée et l'approche décentralisée ont toutes deux obtenu des résultats satisfaisants, surpassant le système standard. La politique partagée était la plus performante, suivie de près par l'approche P2P.</a:t>
            </a:r>
          </a:p>
          <a:p>
            <a:pPr marL="0" lvl="0" indent="0" algn="l" rtl="0">
              <a:spcBef>
                <a:spcPts val="0"/>
              </a:spcBef>
              <a:spcAft>
                <a:spcPts val="0"/>
              </a:spcAft>
              <a:buClr>
                <a:schemeClr val="dk1"/>
              </a:buClr>
              <a:buSzPts val="1100"/>
              <a:buFont typeface="Arial"/>
              <a:buNone/>
            </a:pPr>
            <a:endParaRPr lang="fr-FR" sz="1200" dirty="0"/>
          </a:p>
        </p:txBody>
      </p:sp>
      <p:sp>
        <p:nvSpPr>
          <p:cNvPr id="486" name="Google Shape;486;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fr-FR" sz="1200" b="0" i="0" u="none" strike="noStrike" cap="none">
                <a:solidFill>
                  <a:srgbClr val="000000"/>
                </a:solidFill>
                <a:latin typeface="Calibri"/>
                <a:ea typeface="Calibri"/>
                <a:cs typeface="Calibri"/>
                <a:sym typeface="Calibri"/>
              </a:rPr>
              <a:t>30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398597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0" name="Google Shape;500;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fr-FR" dirty="0">
                <a:latin typeface="Arial"/>
                <a:ea typeface="Arial"/>
                <a:cs typeface="Arial"/>
                <a:sym typeface="Arial"/>
              </a:rPr>
              <a:t>nous avons saturé notre scénario avec un grand nombre de véhicules afin de tester la stabilité de nos modèles et de la comparer à celle du système standard.</a:t>
            </a:r>
          </a:p>
          <a:p>
            <a:pPr marL="0" lvl="0" indent="0" algn="l" rtl="0">
              <a:spcBef>
                <a:spcPts val="0"/>
              </a:spcBef>
              <a:spcAft>
                <a:spcPts val="0"/>
              </a:spcAft>
              <a:buClr>
                <a:schemeClr val="dk1"/>
              </a:buClr>
              <a:buSzPts val="1100"/>
              <a:buFont typeface="Arial"/>
              <a:buNone/>
            </a:pPr>
            <a:endParaRPr lang="fr-FR" dirty="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fr-FR" dirty="0">
                <a:latin typeface="Arial"/>
                <a:ea typeface="Arial"/>
                <a:cs typeface="Arial"/>
                <a:sym typeface="Arial"/>
              </a:rPr>
              <a:t>Lorsque nos modèles ont été mis à l'épreuve dans un environnement à forte densité de trafic, ils se sont révélés remarquablement stables et ont continué à produire de bons résultats, contrairement au système standard qui a échoué.</a:t>
            </a:r>
          </a:p>
          <a:p>
            <a:pPr marL="0" lvl="0" indent="0" algn="l" rtl="0">
              <a:spcBef>
                <a:spcPts val="0"/>
              </a:spcBef>
              <a:spcAft>
                <a:spcPts val="0"/>
              </a:spcAft>
              <a:buClr>
                <a:schemeClr val="dk1"/>
              </a:buClr>
              <a:buSzPts val="1100"/>
              <a:buFont typeface="Arial"/>
              <a:buNone/>
            </a:pPr>
            <a:endParaRPr lang="fr-FR" dirty="0">
              <a:latin typeface="Arial"/>
              <a:ea typeface="Arial"/>
              <a:cs typeface="Arial"/>
              <a:sym typeface="Arial"/>
            </a:endParaRPr>
          </a:p>
          <a:p>
            <a:pPr marL="0" lvl="0" indent="0" algn="l" rtl="0">
              <a:spcBef>
                <a:spcPts val="0"/>
              </a:spcBef>
              <a:spcAft>
                <a:spcPts val="0"/>
              </a:spcAft>
              <a:buNone/>
            </a:pPr>
            <a:endParaRPr dirty="0">
              <a:latin typeface="Arial"/>
              <a:ea typeface="Arial"/>
              <a:cs typeface="Arial"/>
              <a:sym typeface="Arial"/>
            </a:endParaRPr>
          </a:p>
        </p:txBody>
      </p:sp>
      <p:sp>
        <p:nvSpPr>
          <p:cNvPr id="501" name="Google Shape;501;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fr-FR" sz="1200" b="0" i="0" u="none" strike="noStrike" cap="none">
                <a:solidFill>
                  <a:srgbClr val="000000"/>
                </a:solidFill>
                <a:latin typeface="Calibri"/>
                <a:ea typeface="Calibri"/>
                <a:cs typeface="Calibri"/>
                <a:sym typeface="Calibri"/>
              </a:rPr>
              <a:t>31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0385139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0" name="Google Shape;500;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latin typeface="Arial"/>
                <a:ea typeface="Arial"/>
                <a:cs typeface="Arial"/>
                <a:sym typeface="Arial"/>
              </a:rPr>
              <a:t>Alors on </a:t>
            </a:r>
            <a:r>
              <a:rPr lang="en-US" dirty="0" err="1">
                <a:latin typeface="Arial"/>
                <a:ea typeface="Arial"/>
                <a:cs typeface="Arial"/>
                <a:sym typeface="Arial"/>
              </a:rPr>
              <a:t>va</a:t>
            </a:r>
            <a:r>
              <a:rPr lang="en-US" dirty="0">
                <a:latin typeface="Arial"/>
                <a:ea typeface="Arial"/>
                <a:cs typeface="Arial"/>
                <a:sym typeface="Arial"/>
              </a:rPr>
              <a:t> passer a un simulation pour visualizer le </a:t>
            </a:r>
            <a:r>
              <a:rPr lang="en-US" dirty="0" err="1">
                <a:latin typeface="Arial"/>
                <a:ea typeface="Arial"/>
                <a:cs typeface="Arial"/>
                <a:sym typeface="Arial"/>
              </a:rPr>
              <a:t>comportement</a:t>
            </a:r>
            <a:r>
              <a:rPr lang="en-US" dirty="0">
                <a:latin typeface="Arial"/>
                <a:ea typeface="Arial"/>
                <a:cs typeface="Arial"/>
                <a:sym typeface="Arial"/>
              </a:rPr>
              <a:t> de </a:t>
            </a:r>
            <a:r>
              <a:rPr lang="en-US" dirty="0" err="1">
                <a:latin typeface="Arial"/>
                <a:ea typeface="Arial"/>
                <a:cs typeface="Arial"/>
                <a:sym typeface="Arial"/>
              </a:rPr>
              <a:t>notre</a:t>
            </a:r>
            <a:r>
              <a:rPr lang="en-US" dirty="0">
                <a:latin typeface="Arial"/>
                <a:ea typeface="Arial"/>
                <a:cs typeface="Arial"/>
                <a:sym typeface="Arial"/>
              </a:rPr>
              <a:t> </a:t>
            </a:r>
            <a:r>
              <a:rPr lang="en-US" dirty="0" err="1">
                <a:latin typeface="Arial"/>
                <a:ea typeface="Arial"/>
                <a:cs typeface="Arial"/>
                <a:sym typeface="Arial"/>
              </a:rPr>
              <a:t>meillieur</a:t>
            </a:r>
            <a:r>
              <a:rPr lang="en-US" dirty="0">
                <a:latin typeface="Arial"/>
                <a:ea typeface="Arial"/>
                <a:cs typeface="Arial"/>
                <a:sym typeface="Arial"/>
              </a:rPr>
              <a:t> </a:t>
            </a:r>
            <a:r>
              <a:rPr lang="en-US" dirty="0" err="1">
                <a:latin typeface="Arial"/>
                <a:ea typeface="Arial"/>
                <a:cs typeface="Arial"/>
                <a:sym typeface="Arial"/>
              </a:rPr>
              <a:t>modele</a:t>
            </a:r>
            <a:r>
              <a:rPr lang="en-US" dirty="0">
                <a:latin typeface="Arial"/>
                <a:ea typeface="Arial"/>
                <a:cs typeface="Arial"/>
                <a:sym typeface="Arial"/>
              </a:rPr>
              <a:t> “shared policy ” </a:t>
            </a:r>
            <a:r>
              <a:rPr lang="en-US" dirty="0" err="1">
                <a:latin typeface="Arial"/>
                <a:ea typeface="Arial"/>
                <a:cs typeface="Arial"/>
                <a:sym typeface="Arial"/>
              </a:rPr>
              <a:t>contre</a:t>
            </a:r>
            <a:r>
              <a:rPr lang="en-US" dirty="0">
                <a:latin typeface="Arial"/>
                <a:ea typeface="Arial"/>
                <a:cs typeface="Arial"/>
                <a:sym typeface="Arial"/>
              </a:rPr>
              <a:t> le system standard  </a:t>
            </a:r>
            <a:br>
              <a:rPr lang="en-US" dirty="0">
                <a:latin typeface="Arial"/>
                <a:ea typeface="Arial"/>
                <a:cs typeface="Arial"/>
                <a:sym typeface="Arial"/>
              </a:rPr>
            </a:br>
            <a:br>
              <a:rPr lang="en-US" dirty="0">
                <a:latin typeface="Arial"/>
                <a:ea typeface="Arial"/>
                <a:cs typeface="Arial"/>
                <a:sym typeface="Arial"/>
              </a:rPr>
            </a:br>
            <a:r>
              <a:rPr lang="en-US" dirty="0" err="1">
                <a:latin typeface="Arial"/>
                <a:ea typeface="Arial"/>
                <a:cs typeface="Arial"/>
                <a:sym typeface="Arial"/>
              </a:rPr>
              <a:t>alors</a:t>
            </a:r>
            <a:r>
              <a:rPr lang="en-US" dirty="0">
                <a:latin typeface="Arial"/>
                <a:ea typeface="Arial"/>
                <a:cs typeface="Arial"/>
                <a:sym typeface="Arial"/>
              </a:rPr>
              <a:t> dans </a:t>
            </a:r>
            <a:r>
              <a:rPr lang="en-US" dirty="0" err="1">
                <a:latin typeface="Arial"/>
                <a:ea typeface="Arial"/>
                <a:cs typeface="Arial"/>
                <a:sym typeface="Arial"/>
              </a:rPr>
              <a:t>cette</a:t>
            </a:r>
            <a:r>
              <a:rPr lang="en-US" dirty="0">
                <a:latin typeface="Arial"/>
                <a:ea typeface="Arial"/>
                <a:cs typeface="Arial"/>
                <a:sym typeface="Arial"/>
              </a:rPr>
              <a:t> simulation le color des voiture change </a:t>
            </a:r>
            <a:r>
              <a:rPr lang="en-US" dirty="0" err="1">
                <a:latin typeface="Arial"/>
                <a:ea typeface="Arial"/>
                <a:cs typeface="Arial"/>
                <a:sym typeface="Arial"/>
              </a:rPr>
              <a:t>relativement</a:t>
            </a:r>
            <a:r>
              <a:rPr lang="en-US" dirty="0">
                <a:latin typeface="Arial"/>
                <a:ea typeface="Arial"/>
                <a:cs typeface="Arial"/>
                <a:sym typeface="Arial"/>
              </a:rPr>
              <a:t> au temps d attend </a:t>
            </a:r>
          </a:p>
          <a:p>
            <a:pPr marL="0" lvl="0" indent="0" algn="l" rtl="0">
              <a:spcBef>
                <a:spcPts val="0"/>
              </a:spcBef>
              <a:spcAft>
                <a:spcPts val="0"/>
              </a:spcAft>
              <a:buNone/>
            </a:pPr>
            <a:r>
              <a:rPr lang="en-US" dirty="0">
                <a:latin typeface="Arial"/>
                <a:ea typeface="Arial"/>
                <a:cs typeface="Arial"/>
                <a:sym typeface="Arial"/>
              </a:rPr>
              <a:t>Pour le blue </a:t>
            </a:r>
            <a:r>
              <a:rPr lang="en-US" dirty="0" err="1">
                <a:latin typeface="Arial"/>
                <a:ea typeface="Arial"/>
                <a:cs typeface="Arial"/>
                <a:sym typeface="Arial"/>
              </a:rPr>
              <a:t>c’est</a:t>
            </a:r>
            <a:r>
              <a:rPr lang="en-US" dirty="0">
                <a:latin typeface="Arial"/>
                <a:ea typeface="Arial"/>
                <a:cs typeface="Arial"/>
                <a:sym typeface="Arial"/>
              </a:rPr>
              <a:t> </a:t>
            </a:r>
            <a:r>
              <a:rPr lang="en-US" dirty="0" err="1">
                <a:latin typeface="Arial"/>
                <a:ea typeface="Arial"/>
                <a:cs typeface="Arial"/>
                <a:sym typeface="Arial"/>
              </a:rPr>
              <a:t>quand</a:t>
            </a:r>
            <a:r>
              <a:rPr lang="en-US" dirty="0">
                <a:latin typeface="Arial"/>
                <a:ea typeface="Arial"/>
                <a:cs typeface="Arial"/>
                <a:sym typeface="Arial"/>
              </a:rPr>
              <a:t> le </a:t>
            </a:r>
            <a:r>
              <a:rPr lang="en-US" dirty="0" err="1">
                <a:latin typeface="Arial"/>
                <a:ea typeface="Arial"/>
                <a:cs typeface="Arial"/>
                <a:sym typeface="Arial"/>
              </a:rPr>
              <a:t>twmps</a:t>
            </a:r>
            <a:r>
              <a:rPr lang="en-US" dirty="0">
                <a:latin typeface="Arial"/>
                <a:ea typeface="Arial"/>
                <a:cs typeface="Arial"/>
                <a:sym typeface="Arial"/>
              </a:rPr>
              <a:t> </a:t>
            </a:r>
            <a:r>
              <a:rPr lang="en-US" dirty="0" err="1">
                <a:latin typeface="Arial"/>
                <a:ea typeface="Arial"/>
                <a:cs typeface="Arial"/>
                <a:sym typeface="Arial"/>
              </a:rPr>
              <a:t>d’attends</a:t>
            </a:r>
            <a:r>
              <a:rPr lang="en-US" dirty="0">
                <a:latin typeface="Arial"/>
                <a:ea typeface="Arial"/>
                <a:cs typeface="Arial"/>
                <a:sym typeface="Arial"/>
              </a:rPr>
              <a:t> et au </a:t>
            </a:r>
            <a:r>
              <a:rPr lang="en-US" dirty="0" err="1">
                <a:latin typeface="Arial"/>
                <a:ea typeface="Arial"/>
                <a:cs typeface="Arial"/>
                <a:sym typeface="Arial"/>
              </a:rPr>
              <a:t>voisinage</a:t>
            </a:r>
            <a:r>
              <a:rPr lang="en-US" dirty="0">
                <a:latin typeface="Arial"/>
                <a:ea typeface="Arial"/>
                <a:cs typeface="Arial"/>
                <a:sym typeface="Arial"/>
              </a:rPr>
              <a:t> 0</a:t>
            </a:r>
          </a:p>
          <a:p>
            <a:pPr marL="0" lvl="0" indent="0" algn="l" rtl="0">
              <a:spcBef>
                <a:spcPts val="0"/>
              </a:spcBef>
              <a:spcAft>
                <a:spcPts val="0"/>
              </a:spcAft>
              <a:buNone/>
            </a:pPr>
            <a:r>
              <a:rPr lang="en-US" dirty="0">
                <a:latin typeface="Arial"/>
                <a:ea typeface="Arial"/>
                <a:cs typeface="Arial"/>
                <a:sym typeface="Arial"/>
              </a:rPr>
              <a:t>Par </a:t>
            </a:r>
            <a:r>
              <a:rPr lang="en-US" dirty="0" err="1">
                <a:latin typeface="Arial"/>
                <a:ea typeface="Arial"/>
                <a:cs typeface="Arial"/>
                <a:sym typeface="Arial"/>
              </a:rPr>
              <a:t>contre</a:t>
            </a:r>
            <a:r>
              <a:rPr lang="en-US" dirty="0">
                <a:latin typeface="Arial"/>
                <a:ea typeface="Arial"/>
                <a:cs typeface="Arial"/>
                <a:sym typeface="Arial"/>
              </a:rPr>
              <a:t> pour le rouge </a:t>
            </a:r>
            <a:r>
              <a:rPr lang="en-US" dirty="0" err="1">
                <a:latin typeface="Arial"/>
                <a:ea typeface="Arial"/>
                <a:cs typeface="Arial"/>
                <a:sym typeface="Arial"/>
              </a:rPr>
              <a:t>c’est</a:t>
            </a:r>
            <a:r>
              <a:rPr lang="en-US" dirty="0">
                <a:latin typeface="Arial"/>
                <a:ea typeface="Arial"/>
                <a:cs typeface="Arial"/>
                <a:sym typeface="Arial"/>
              </a:rPr>
              <a:t> </a:t>
            </a:r>
            <a:r>
              <a:rPr lang="en-US" dirty="0" err="1">
                <a:latin typeface="Arial"/>
                <a:ea typeface="Arial"/>
                <a:cs typeface="Arial"/>
                <a:sym typeface="Arial"/>
              </a:rPr>
              <a:t>quand</a:t>
            </a:r>
            <a:r>
              <a:rPr lang="en-US" dirty="0">
                <a:latin typeface="Arial"/>
                <a:ea typeface="Arial"/>
                <a:cs typeface="Arial"/>
                <a:sym typeface="Arial"/>
              </a:rPr>
              <a:t> le temps </a:t>
            </a:r>
            <a:r>
              <a:rPr lang="en-US" dirty="0" err="1">
                <a:latin typeface="Arial"/>
                <a:ea typeface="Arial"/>
                <a:cs typeface="Arial"/>
                <a:sym typeface="Arial"/>
              </a:rPr>
              <a:t>d’attend</a:t>
            </a:r>
            <a:r>
              <a:rPr lang="en-US" dirty="0">
                <a:latin typeface="Arial"/>
                <a:ea typeface="Arial"/>
                <a:cs typeface="Arial"/>
                <a:sym typeface="Arial"/>
              </a:rPr>
              <a:t> </a:t>
            </a:r>
            <a:r>
              <a:rPr lang="en-US" dirty="0" err="1">
                <a:latin typeface="Arial"/>
                <a:ea typeface="Arial"/>
                <a:cs typeface="Arial"/>
                <a:sym typeface="Arial"/>
              </a:rPr>
              <a:t>depass</a:t>
            </a:r>
            <a:r>
              <a:rPr lang="en-US" dirty="0">
                <a:latin typeface="Arial"/>
                <a:ea typeface="Arial"/>
                <a:cs typeface="Arial"/>
                <a:sym typeface="Arial"/>
              </a:rPr>
              <a:t> 10s</a:t>
            </a:r>
            <a:endParaRPr dirty="0">
              <a:latin typeface="Arial"/>
              <a:ea typeface="Arial"/>
              <a:cs typeface="Arial"/>
              <a:sym typeface="Arial"/>
            </a:endParaRPr>
          </a:p>
        </p:txBody>
      </p:sp>
      <p:sp>
        <p:nvSpPr>
          <p:cNvPr id="501" name="Google Shape;501;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fr-FR" sz="1200" b="0" i="0" u="none" strike="noStrike" cap="none">
                <a:solidFill>
                  <a:srgbClr val="000000"/>
                </a:solidFill>
                <a:latin typeface="Calibri"/>
                <a:ea typeface="Calibri"/>
                <a:cs typeface="Calibri"/>
                <a:sym typeface="Calibri"/>
              </a:rPr>
              <a:t>32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3937865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0" name="Google Shape;500;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dirty="0">
                <a:latin typeface="Arial"/>
                <a:ea typeface="Arial"/>
                <a:cs typeface="Arial"/>
                <a:sym typeface="Arial"/>
              </a:rPr>
              <a:t>Nous pouvons clairement voir que notre system a été capable de gérer cette situation sans problème alors system standard a des difficultés à gérer ce trafic. </a:t>
            </a:r>
            <a:endParaRPr dirty="0">
              <a:latin typeface="Arial"/>
              <a:ea typeface="Arial"/>
              <a:cs typeface="Arial"/>
              <a:sym typeface="Arial"/>
            </a:endParaRPr>
          </a:p>
        </p:txBody>
      </p:sp>
      <p:sp>
        <p:nvSpPr>
          <p:cNvPr id="501" name="Google Shape;501;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fr-FR" sz="1200" b="0" i="0" u="none" strike="noStrike" cap="none">
                <a:solidFill>
                  <a:srgbClr val="000000"/>
                </a:solidFill>
                <a:latin typeface="Calibri"/>
                <a:ea typeface="Calibri"/>
                <a:cs typeface="Calibri"/>
                <a:sym typeface="Calibri"/>
              </a:rPr>
              <a:t>33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5242802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lvl="0" indent="0" algn="l" rtl="0">
              <a:spcBef>
                <a:spcPts val="0"/>
              </a:spcBef>
              <a:spcAft>
                <a:spcPts val="0"/>
              </a:spcAft>
              <a:buClr>
                <a:schemeClr val="dk1"/>
              </a:buClr>
              <a:buSzPts val="1100"/>
              <a:buFont typeface="Arial"/>
              <a:buNone/>
            </a:pPr>
            <a:r>
              <a:rPr lang="fr-FR" sz="1200" dirty="0">
                <a:solidFill>
                  <a:schemeClr val="dk1"/>
                </a:solidFill>
                <a:latin typeface="Calibri"/>
                <a:ea typeface="Calibri"/>
                <a:cs typeface="Calibri"/>
                <a:sym typeface="Calibri"/>
              </a:rPr>
              <a:t>En conclusion, notre étude a révélé l'efficacité des approches d'apprentissage par renforcement, à la fois centralisée et décentralisée, dans la gestion des feux de circulation. l'approche de la politique partagée que l'approche pair à pair (P2P) ont obtenu des résultats satisfaisants, surpassant le système standard. En particulier, la politique partagée c'est la plus performante, grâce à sa capacité à optimiser une politique qui tient compte des bénéfices de tous les agents.</a:t>
            </a:r>
          </a:p>
          <a:p>
            <a:pPr marL="0" marR="0" lvl="0" indent="0" algn="l" rtl="0">
              <a:spcBef>
                <a:spcPts val="0"/>
              </a:spcBef>
              <a:spcAft>
                <a:spcPts val="0"/>
              </a:spcAft>
              <a:buClr>
                <a:schemeClr val="dk1"/>
              </a:buClr>
              <a:buSzPts val="1100"/>
              <a:buFont typeface="Arial"/>
              <a:buNone/>
            </a:pPr>
            <a:endParaRPr lang="fr-FR" sz="1200"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fr-FR" sz="1200" dirty="0">
                <a:solidFill>
                  <a:schemeClr val="dk1"/>
                </a:solidFill>
                <a:latin typeface="Calibri"/>
                <a:ea typeface="Calibri"/>
                <a:cs typeface="Calibri"/>
                <a:sym typeface="Calibri"/>
              </a:rPr>
              <a:t>Ces résultats démontrent non seulement le potentiel des approches centralisées et décentralisées pour améliorer l'efficacité de la gestion des feux de circulation, mais soulignent également la robustesse de ces systèmes en cas de conditions de trafic extrêmes. À l'avenir, nous prévoyons d'étendre nos recherches à d'autres scénarios, dans le but ultime d'améliorer la fluidité du trafic et la qualité de vie des citoyens.</a:t>
            </a:r>
          </a:p>
          <a:p>
            <a:pPr marL="0" marR="0" lvl="0" indent="0" algn="l" rtl="0">
              <a:spcBef>
                <a:spcPts val="0"/>
              </a:spcBef>
              <a:spcAft>
                <a:spcPts val="0"/>
              </a:spcAft>
              <a:buClr>
                <a:schemeClr val="dk1"/>
              </a:buClr>
              <a:buSzPts val="1100"/>
              <a:buFont typeface="Arial"/>
              <a:buNone/>
            </a:pPr>
            <a:endParaRPr lang="fr-FR" sz="1200" dirty="0">
              <a:solidFill>
                <a:schemeClr val="dk1"/>
              </a:solidFill>
              <a:latin typeface="Calibri"/>
              <a:ea typeface="Calibri"/>
              <a:cs typeface="Calibri"/>
              <a:sym typeface="Calibri"/>
            </a:endParaRPr>
          </a:p>
          <a:p>
            <a:pPr marL="171450" marR="0" lvl="0" indent="-95250" algn="l" rtl="0">
              <a:lnSpc>
                <a:spcPct val="100000"/>
              </a:lnSpc>
              <a:spcBef>
                <a:spcPts val="0"/>
              </a:spcBef>
              <a:spcAft>
                <a:spcPts val="0"/>
              </a:spcAft>
              <a:buClr>
                <a:schemeClr val="dk1"/>
              </a:buClr>
              <a:buSzPts val="1200"/>
              <a:buFont typeface="Calibri"/>
              <a:buNone/>
            </a:pPr>
            <a:endParaRPr lang="fr-FR" dirty="0"/>
          </a:p>
          <a:p>
            <a:pPr marL="171450" marR="0" lvl="0" indent="-95250" algn="l" rtl="0">
              <a:lnSpc>
                <a:spcPct val="100000"/>
              </a:lnSpc>
              <a:spcBef>
                <a:spcPts val="0"/>
              </a:spcBef>
              <a:spcAft>
                <a:spcPts val="0"/>
              </a:spcAft>
              <a:buClr>
                <a:schemeClr val="dk1"/>
              </a:buClr>
              <a:buSzPts val="1200"/>
              <a:buFont typeface="Calibri"/>
              <a:buNone/>
            </a:pPr>
            <a:endParaRPr lang="fr-FR" dirty="0"/>
          </a:p>
          <a:p>
            <a:pPr marL="0" marR="0" lvl="0" indent="0" algn="l" rtl="0">
              <a:lnSpc>
                <a:spcPct val="100000"/>
              </a:lnSpc>
              <a:spcBef>
                <a:spcPts val="0"/>
              </a:spcBef>
              <a:spcAft>
                <a:spcPts val="0"/>
              </a:spcAft>
              <a:buClr>
                <a:schemeClr val="dk1"/>
              </a:buClr>
              <a:buSzPts val="1200"/>
              <a:buFont typeface="Calibri"/>
              <a:buNone/>
            </a:pPr>
            <a:endParaRPr lang="fr-FR" dirty="0"/>
          </a:p>
          <a:p>
            <a:pPr marL="0" lvl="0" indent="0" algn="l" rtl="0">
              <a:spcBef>
                <a:spcPts val="0"/>
              </a:spcBef>
              <a:spcAft>
                <a:spcPts val="0"/>
              </a:spcAft>
              <a:buNone/>
            </a:pPr>
            <a:endParaRPr lang="fr-FR" dirty="0"/>
          </a:p>
          <a:p>
            <a:endParaRPr lang="fr-FR" dirty="0"/>
          </a:p>
        </p:txBody>
      </p:sp>
      <p:sp>
        <p:nvSpPr>
          <p:cNvPr id="4" name="Espace réservé du numéro de diapositive 3"/>
          <p:cNvSpPr>
            <a:spLocks noGrp="1"/>
          </p:cNvSpPr>
          <p:nvPr>
            <p:ph type="sldNum" sz="quarter" idx="10"/>
          </p:nvPr>
        </p:nvSpPr>
        <p:spPr/>
        <p:txBody>
          <a:bodyPr/>
          <a:lstStyle/>
          <a:p>
            <a:fld id="{D0C1A835-B92D-4513-8D81-530BFE20FEBC}" type="slidenum">
              <a:rPr lang="fr-FR" smtClean="0">
                <a:solidFill>
                  <a:prstClr val="black"/>
                </a:solidFill>
              </a:rPr>
              <a:pPr/>
              <a:t>34</a:t>
            </a:fld>
            <a:endParaRPr lang="fr-FR" dirty="0">
              <a:solidFill>
                <a:prstClr val="black"/>
              </a:solidFill>
            </a:endParaRPr>
          </a:p>
        </p:txBody>
      </p:sp>
    </p:spTree>
    <p:extLst>
      <p:ext uri="{BB962C8B-B14F-4D97-AF65-F5344CB8AC3E}">
        <p14:creationId xmlns:p14="http://schemas.microsoft.com/office/powerpoint/2010/main" val="39895870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171450" indent="-171450">
              <a:buFontTx/>
              <a:buNone/>
            </a:pPr>
            <a:endParaRPr lang="fr-FR" dirty="0"/>
          </a:p>
        </p:txBody>
      </p:sp>
      <p:sp>
        <p:nvSpPr>
          <p:cNvPr id="4" name="Espace réservé du numéro de diapositive 3"/>
          <p:cNvSpPr>
            <a:spLocks noGrp="1"/>
          </p:cNvSpPr>
          <p:nvPr>
            <p:ph type="sldNum" sz="quarter" idx="10"/>
          </p:nvPr>
        </p:nvSpPr>
        <p:spPr/>
        <p:txBody>
          <a:bodyPr/>
          <a:lstStyle/>
          <a:p>
            <a:pPr>
              <a:defRPr/>
            </a:pPr>
            <a:fld id="{2D795699-8937-4DCC-BD47-811CD97F2264}" type="slidenum">
              <a:rPr lang="fr-FR" smtClean="0"/>
              <a:pPr>
                <a:defRPr/>
              </a:pPr>
              <a:t>35</a:t>
            </a:fld>
            <a:endParaRPr lang="fr-FR"/>
          </a:p>
        </p:txBody>
      </p:sp>
      <p:sp>
        <p:nvSpPr>
          <p:cNvPr id="6" name="Espace réservé du pied de page 5"/>
          <p:cNvSpPr>
            <a:spLocks noGrp="1"/>
          </p:cNvSpPr>
          <p:nvPr>
            <p:ph type="ftr" sz="quarter" idx="11"/>
          </p:nvPr>
        </p:nvSpPr>
        <p:spPr/>
        <p:txBody>
          <a:bodyPr/>
          <a:lstStyle/>
          <a:p>
            <a:pPr>
              <a:defRPr/>
            </a:pPr>
            <a:r>
              <a:rPr lang="fr-FR"/>
              <a:t>Projet de fin d'études</a:t>
            </a:r>
          </a:p>
        </p:txBody>
      </p:sp>
    </p:spTree>
    <p:extLst>
      <p:ext uri="{BB962C8B-B14F-4D97-AF65-F5344CB8AC3E}">
        <p14:creationId xmlns:p14="http://schemas.microsoft.com/office/powerpoint/2010/main" val="3862721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0C1A835-B92D-4513-8D81-530BFE20FEBC}" type="slidenum">
              <a:rPr lang="fr-FR" smtClean="0">
                <a:solidFill>
                  <a:prstClr val="black"/>
                </a:solidFill>
              </a:rPr>
              <a:pPr/>
              <a:t>4</a:t>
            </a:fld>
            <a:endParaRPr lang="fr-FR" dirty="0">
              <a:solidFill>
                <a:prstClr val="black"/>
              </a:solidFill>
            </a:endParaRPr>
          </a:p>
        </p:txBody>
      </p:sp>
    </p:spTree>
    <p:extLst>
      <p:ext uri="{BB962C8B-B14F-4D97-AF65-F5344CB8AC3E}">
        <p14:creationId xmlns:p14="http://schemas.microsoft.com/office/powerpoint/2010/main" val="2591643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b="0" i="0">
                <a:latin typeface="Arial"/>
                <a:ea typeface="Arial"/>
                <a:cs typeface="Arial"/>
                <a:sym typeface="Arial"/>
              </a:rPr>
              <a:t>Maintenant, permettez-moi de vous parler un peu de l'organisme d'accueil de ce projet, l'Université Mohammed VI Polytechnique (UM6P), et plus spécifiquement, le département d'informatique situé à Benguerir.</a:t>
            </a:r>
            <a:endParaRPr/>
          </a:p>
          <a:p>
            <a:pPr marL="0" lvl="0" indent="0" algn="l" rtl="0">
              <a:spcBef>
                <a:spcPts val="0"/>
              </a:spcBef>
              <a:spcAft>
                <a:spcPts val="0"/>
              </a:spcAft>
              <a:buNone/>
            </a:pPr>
            <a:endParaRPr/>
          </a:p>
        </p:txBody>
      </p:sp>
      <p:sp>
        <p:nvSpPr>
          <p:cNvPr id="199" name="Google Shape;19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90000"/>
              </a:lnSpc>
              <a:spcBef>
                <a:spcPts val="0"/>
              </a:spcBef>
              <a:spcAft>
                <a:spcPts val="0"/>
              </a:spcAft>
              <a:buClr>
                <a:schemeClr val="dk1"/>
              </a:buClr>
              <a:buSzPts val="2000"/>
              <a:buFont typeface="Arial" panose="020B0604020202020204" pitchFamily="34" charset="0"/>
              <a:buChar char="•"/>
            </a:pPr>
            <a:r>
              <a:rPr lang="fr-FR" sz="1200" dirty="0"/>
              <a:t>Nous nous situons dans le contexte d'une problématique urbaine très présente à Casablanca : la gestion de la circulation. Casablanca, l'une des villes les plus dynamiques du Maroc, fait face à des défis importants en matière de trafic routier.</a:t>
            </a:r>
            <a:endParaRPr lang="fr-FR" dirty="0"/>
          </a:p>
          <a:p>
            <a:pPr marL="0" lvl="0" indent="0" algn="l" rtl="0">
              <a:spcBef>
                <a:spcPts val="0"/>
              </a:spcBef>
              <a:spcAft>
                <a:spcPts val="0"/>
              </a:spcAft>
              <a:buNone/>
            </a:pPr>
            <a:endParaRPr lang="en-US" dirty="0"/>
          </a:p>
          <a:p>
            <a:pPr marL="228600" lvl="0" indent="-228600" algn="l" rtl="0">
              <a:lnSpc>
                <a:spcPct val="90000"/>
              </a:lnSpc>
              <a:spcBef>
                <a:spcPts val="0"/>
              </a:spcBef>
              <a:spcAft>
                <a:spcPts val="0"/>
              </a:spcAft>
              <a:buClr>
                <a:schemeClr val="dk1"/>
              </a:buClr>
              <a:buSzPts val="2000"/>
              <a:buChar char="•"/>
            </a:pPr>
            <a:r>
              <a:rPr lang="fr-FR" sz="1200" dirty="0"/>
              <a:t>La congestion du trafic à Casablanca est souvent intense Cela entraîne des retards importants pour les conducteurs et de manière plus générale, une baisse de la qualité de vie.</a:t>
            </a:r>
          </a:p>
          <a:p>
            <a:pPr marL="228600" lvl="0" indent="-228600" algn="l" rtl="0">
              <a:lnSpc>
                <a:spcPct val="90000"/>
              </a:lnSpc>
              <a:spcBef>
                <a:spcPts val="0"/>
              </a:spcBef>
              <a:spcAft>
                <a:spcPts val="0"/>
              </a:spcAft>
              <a:buClr>
                <a:schemeClr val="dk1"/>
              </a:buClr>
              <a:buSzPts val="2000"/>
              <a:buChar char="•"/>
            </a:pPr>
            <a:endParaRPr lang="fr-FR" sz="1200" dirty="0"/>
          </a:p>
          <a:p>
            <a:pPr marL="0" lvl="0" indent="0" algn="l" rtl="0">
              <a:spcBef>
                <a:spcPts val="0"/>
              </a:spcBef>
              <a:spcAft>
                <a:spcPts val="0"/>
              </a:spcAft>
              <a:buNone/>
            </a:pPr>
            <a:endParaRPr dirty="0"/>
          </a:p>
        </p:txBody>
      </p:sp>
      <p:sp>
        <p:nvSpPr>
          <p:cNvPr id="199" name="Google Shape;19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a:t>
            </a:fld>
            <a:endParaRPr/>
          </a:p>
        </p:txBody>
      </p:sp>
    </p:spTree>
    <p:extLst>
      <p:ext uri="{BB962C8B-B14F-4D97-AF65-F5344CB8AC3E}">
        <p14:creationId xmlns:p14="http://schemas.microsoft.com/office/powerpoint/2010/main" val="653063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marR="0" lvl="0" indent="-241300" algn="l" defTabSz="914400" rtl="0" eaLnBrk="1" fontAlgn="auto" latinLnBrk="0" hangingPunct="1">
              <a:lnSpc>
                <a:spcPct val="100000"/>
              </a:lnSpc>
              <a:spcBef>
                <a:spcPts val="1000"/>
              </a:spcBef>
              <a:spcAft>
                <a:spcPts val="0"/>
              </a:spcAft>
              <a:buClr>
                <a:srgbClr val="000000"/>
              </a:buClr>
              <a:buSzPts val="2000"/>
              <a:buFont typeface="Arial"/>
              <a:buChar char="•"/>
              <a:tabLst/>
              <a:defRPr/>
            </a:pPr>
            <a:r>
              <a:rPr lang="fr-FR" sz="1200" dirty="0"/>
              <a:t>La problématique que nous abordons dans ce projet concerne l'inefficacité de la gestion des feux de circulation à Casablanca. Cette inefficacité est non seulement source de frustration pour les conducteurs, mais elle a également des impacts négatifs sur la ville et ses habitants.</a:t>
            </a:r>
          </a:p>
          <a:p>
            <a:pPr marL="228600" lvl="0" indent="-241300" algn="l" rtl="0">
              <a:spcBef>
                <a:spcPts val="1000"/>
              </a:spcBef>
              <a:spcAft>
                <a:spcPts val="0"/>
              </a:spcAft>
              <a:buSzPts val="2000"/>
              <a:buChar char="•"/>
            </a:pPr>
            <a:endParaRPr lang="fr-FR" sz="1200" dirty="0">
              <a:solidFill>
                <a:srgbClr val="000000"/>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err="1"/>
              <a:t>Donc</a:t>
            </a:r>
            <a:r>
              <a:rPr lang="en-US" dirty="0"/>
              <a:t> </a:t>
            </a:r>
            <a:r>
              <a:rPr lang="fr-FR" sz="1200" dirty="0"/>
              <a:t>Comment développer un outil efficace pour le contrôle des feux de circulation ?</a:t>
            </a:r>
          </a:p>
          <a:p>
            <a:pPr marL="0" lvl="0" indent="0" algn="l" rtl="0">
              <a:spcBef>
                <a:spcPts val="0"/>
              </a:spcBef>
              <a:spcAft>
                <a:spcPts val="0"/>
              </a:spcAft>
              <a:buNone/>
            </a:pPr>
            <a:endParaRPr dirty="0"/>
          </a:p>
        </p:txBody>
      </p:sp>
      <p:sp>
        <p:nvSpPr>
          <p:cNvPr id="199" name="Google Shape;19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a:t>
            </a:fld>
            <a:endParaRPr/>
          </a:p>
        </p:txBody>
      </p:sp>
    </p:spTree>
    <p:extLst>
      <p:ext uri="{BB962C8B-B14F-4D97-AF65-F5344CB8AC3E}">
        <p14:creationId xmlns:p14="http://schemas.microsoft.com/office/powerpoint/2010/main" val="23738687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000"/>
              <a:buChar char="•"/>
            </a:pPr>
            <a:r>
              <a:rPr lang="fr-FR" sz="1200" dirty="0"/>
              <a:t>L'objectif principal est de développer un système de contrôle des feux de circulation en utilisant le </a:t>
            </a:r>
            <a:r>
              <a:rPr lang="fr-FR" sz="1200" b="1" i="1" dirty="0" err="1"/>
              <a:t>reinforcement</a:t>
            </a:r>
            <a:r>
              <a:rPr lang="fr-FR" sz="1200" b="1" i="1" dirty="0"/>
              <a:t> </a:t>
            </a:r>
            <a:r>
              <a:rPr lang="fr-FR" sz="1200" b="1" i="1" dirty="0" err="1"/>
              <a:t>learning</a:t>
            </a:r>
            <a:r>
              <a:rPr lang="fr-FR" sz="1200" dirty="0"/>
              <a:t>, en exploitant sa capacité à apprendre de manière autonome à partir de son interaction avec l'environnement.</a:t>
            </a:r>
          </a:p>
          <a:p>
            <a:pPr marL="228600" lvl="0" indent="-228600" algn="l" rtl="0">
              <a:lnSpc>
                <a:spcPct val="90000"/>
              </a:lnSpc>
              <a:spcBef>
                <a:spcPts val="0"/>
              </a:spcBef>
              <a:spcAft>
                <a:spcPts val="0"/>
              </a:spcAft>
              <a:buClr>
                <a:schemeClr val="dk1"/>
              </a:buClr>
              <a:buSzPts val="2000"/>
              <a:buChar char="•"/>
            </a:pPr>
            <a:r>
              <a:rPr lang="fr-FR" sz="1200" dirty="0"/>
              <a:t>Un autre objectif est de tester et évaluer cette approche, en la comparant à d'autres méthodes de contrôle des feux de circulation.</a:t>
            </a:r>
          </a:p>
          <a:p>
            <a:pPr marL="0" lvl="0" indent="0" algn="l" rtl="0">
              <a:spcBef>
                <a:spcPts val="0"/>
              </a:spcBef>
              <a:spcAft>
                <a:spcPts val="0"/>
              </a:spcAft>
              <a:buNone/>
            </a:pPr>
            <a:endParaRPr lang="en-US" dirty="0"/>
          </a:p>
        </p:txBody>
      </p:sp>
      <p:sp>
        <p:nvSpPr>
          <p:cNvPr id="199" name="Google Shape;19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a:t>
            </a:fld>
            <a:endParaRPr/>
          </a:p>
        </p:txBody>
      </p:sp>
    </p:spTree>
    <p:extLst>
      <p:ext uri="{BB962C8B-B14F-4D97-AF65-F5344CB8AC3E}">
        <p14:creationId xmlns:p14="http://schemas.microsoft.com/office/powerpoint/2010/main" val="2639827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0C1A835-B92D-4513-8D81-530BFE20FEBC}" type="slidenum">
              <a:rPr lang="fr-FR" smtClean="0">
                <a:solidFill>
                  <a:prstClr val="black"/>
                </a:solidFill>
              </a:rPr>
              <a:pPr/>
              <a:t>9</a:t>
            </a:fld>
            <a:endParaRPr lang="fr-FR" dirty="0">
              <a:solidFill>
                <a:prstClr val="black"/>
              </a:solidFill>
            </a:endParaRPr>
          </a:p>
        </p:txBody>
      </p:sp>
    </p:spTree>
    <p:extLst>
      <p:ext uri="{BB962C8B-B14F-4D97-AF65-F5344CB8AC3E}">
        <p14:creationId xmlns:p14="http://schemas.microsoft.com/office/powerpoint/2010/main" val="2934030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e de titre" type="title">
  <p:cSld name="TITLE">
    <p:spTree>
      <p:nvGrpSpPr>
        <p:cNvPr id="1" name="Shape 15"/>
        <p:cNvGrpSpPr/>
        <p:nvPr/>
      </p:nvGrpSpPr>
      <p:grpSpPr>
        <a:xfrm>
          <a:off x="0" y="0"/>
          <a:ext cx="0" cy="0"/>
          <a:chOff x="0" y="0"/>
          <a:chExt cx="0" cy="0"/>
        </a:xfrm>
      </p:grpSpPr>
      <p:sp>
        <p:nvSpPr>
          <p:cNvPr id="16" name="Google Shape;16;p3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72"/>
        <p:cNvGrpSpPr/>
        <p:nvPr/>
      </p:nvGrpSpPr>
      <p:grpSpPr>
        <a:xfrm>
          <a:off x="0" y="0"/>
          <a:ext cx="0" cy="0"/>
          <a:chOff x="0" y="0"/>
          <a:chExt cx="0" cy="0"/>
        </a:xfrm>
      </p:grpSpPr>
      <p:sp>
        <p:nvSpPr>
          <p:cNvPr id="73" name="Google Shape;73;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4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78"/>
        <p:cNvGrpSpPr/>
        <p:nvPr/>
      </p:nvGrpSpPr>
      <p:grpSpPr>
        <a:xfrm>
          <a:off x="0" y="0"/>
          <a:ext cx="0" cy="0"/>
          <a:chOff x="0" y="0"/>
          <a:chExt cx="0" cy="0"/>
        </a:xfrm>
      </p:grpSpPr>
      <p:sp>
        <p:nvSpPr>
          <p:cNvPr id="79" name="Google Shape;79;p4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4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0"/>
        <p:cNvGrpSpPr/>
        <p:nvPr/>
      </p:nvGrpSpPr>
      <p:grpSpPr>
        <a:xfrm>
          <a:off x="0" y="0"/>
          <a:ext cx="0" cy="0"/>
          <a:chOff x="0" y="0"/>
          <a:chExt cx="0" cy="0"/>
        </a:xfrm>
      </p:grpSpPr>
      <p:sp>
        <p:nvSpPr>
          <p:cNvPr id="91" name="Google Shape;91;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3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2"/>
        <p:cNvGrpSpPr/>
        <p:nvPr/>
      </p:nvGrpSpPr>
      <p:grpSpPr>
        <a:xfrm>
          <a:off x="0" y="0"/>
          <a:ext cx="0" cy="0"/>
          <a:chOff x="0" y="0"/>
          <a:chExt cx="0" cy="0"/>
        </a:xfrm>
      </p:grpSpPr>
      <p:sp>
        <p:nvSpPr>
          <p:cNvPr id="103" name="Google Shape;103;p4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4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05" name="Google Shape;105;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8"/>
        <p:cNvGrpSpPr/>
        <p:nvPr/>
      </p:nvGrpSpPr>
      <p:grpSpPr>
        <a:xfrm>
          <a:off x="0" y="0"/>
          <a:ext cx="0" cy="0"/>
          <a:chOff x="0" y="0"/>
          <a:chExt cx="0" cy="0"/>
        </a:xfrm>
      </p:grpSpPr>
      <p:sp>
        <p:nvSpPr>
          <p:cNvPr id="109" name="Google Shape;109;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4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 name="Google Shape;111;p4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2" name="Google Shape;112;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5"/>
        <p:cNvGrpSpPr/>
        <p:nvPr/>
      </p:nvGrpSpPr>
      <p:grpSpPr>
        <a:xfrm>
          <a:off x="0" y="0"/>
          <a:ext cx="0" cy="0"/>
          <a:chOff x="0" y="0"/>
          <a:chExt cx="0" cy="0"/>
        </a:xfrm>
      </p:grpSpPr>
      <p:sp>
        <p:nvSpPr>
          <p:cNvPr id="116" name="Google Shape;116;p4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7" name="Google Shape;117;p4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8" name="Google Shape;118;p4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p4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0" name="Google Shape;120;p4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1" name="Google Shape;121;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4"/>
        <p:cNvGrpSpPr/>
        <p:nvPr/>
      </p:nvGrpSpPr>
      <p:grpSpPr>
        <a:xfrm>
          <a:off x="0" y="0"/>
          <a:ext cx="0" cy="0"/>
          <a:chOff x="0" y="0"/>
          <a:chExt cx="0" cy="0"/>
        </a:xfrm>
      </p:grpSpPr>
      <p:sp>
        <p:nvSpPr>
          <p:cNvPr id="125" name="Google Shape;125;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6" name="Google Shape;126;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3"/>
        <p:cNvGrpSpPr/>
        <p:nvPr/>
      </p:nvGrpSpPr>
      <p:grpSpPr>
        <a:xfrm>
          <a:off x="0" y="0"/>
          <a:ext cx="0" cy="0"/>
          <a:chOff x="0" y="0"/>
          <a:chExt cx="0" cy="0"/>
        </a:xfrm>
      </p:grpSpPr>
      <p:sp>
        <p:nvSpPr>
          <p:cNvPr id="134" name="Google Shape;134;p5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5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36" name="Google Shape;136;p5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37" name="Google Shape;137;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40"/>
        <p:cNvGrpSpPr/>
        <p:nvPr/>
      </p:nvGrpSpPr>
      <p:grpSpPr>
        <a:xfrm>
          <a:off x="0" y="0"/>
          <a:ext cx="0" cy="0"/>
          <a:chOff x="0" y="0"/>
          <a:chExt cx="0" cy="0"/>
        </a:xfrm>
      </p:grpSpPr>
      <p:sp>
        <p:nvSpPr>
          <p:cNvPr id="141" name="Google Shape;141;p5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2" name="Google Shape;142;p51"/>
          <p:cNvSpPr>
            <a:spLocks noGrp="1"/>
          </p:cNvSpPr>
          <p:nvPr>
            <p:ph type="pic" idx="2"/>
          </p:nvPr>
        </p:nvSpPr>
        <p:spPr>
          <a:xfrm>
            <a:off x="5183188" y="987425"/>
            <a:ext cx="6172200" cy="4873625"/>
          </a:xfrm>
          <a:prstGeom prst="rect">
            <a:avLst/>
          </a:prstGeom>
          <a:noFill/>
          <a:ln>
            <a:noFill/>
          </a:ln>
        </p:spPr>
      </p:sp>
      <p:sp>
        <p:nvSpPr>
          <p:cNvPr id="143" name="Google Shape;143;p5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4" name="Google Shape;144;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21"/>
        <p:cNvGrpSpPr/>
        <p:nvPr/>
      </p:nvGrpSpPr>
      <p:grpSpPr>
        <a:xfrm>
          <a:off x="0" y="0"/>
          <a:ext cx="0" cy="0"/>
          <a:chOff x="0" y="0"/>
          <a:chExt cx="0" cy="0"/>
        </a:xfrm>
      </p:grpSpPr>
      <p:sp>
        <p:nvSpPr>
          <p:cNvPr id="22" name="Google Shape;22;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7"/>
        <p:cNvGrpSpPr/>
        <p:nvPr/>
      </p:nvGrpSpPr>
      <p:grpSpPr>
        <a:xfrm>
          <a:off x="0" y="0"/>
          <a:ext cx="0" cy="0"/>
          <a:chOff x="0" y="0"/>
          <a:chExt cx="0" cy="0"/>
        </a:xfrm>
      </p:grpSpPr>
      <p:sp>
        <p:nvSpPr>
          <p:cNvPr id="148" name="Google Shape;148;p5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9" name="Google Shape;149;p5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0" name="Google Shape;150;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1" name="Google Shape;151;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3"/>
        <p:cNvGrpSpPr/>
        <p:nvPr/>
      </p:nvGrpSpPr>
      <p:grpSpPr>
        <a:xfrm>
          <a:off x="0" y="0"/>
          <a:ext cx="0" cy="0"/>
          <a:chOff x="0" y="0"/>
          <a:chExt cx="0" cy="0"/>
        </a:xfrm>
      </p:grpSpPr>
      <p:sp>
        <p:nvSpPr>
          <p:cNvPr id="154" name="Google Shape;154;p5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5" name="Google Shape;155;p5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 name="Google Shape;156;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8" name="Google Shape;158;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re de section" type="secHead">
  <p:cSld name="SECTION_HEADER">
    <p:spTree>
      <p:nvGrpSpPr>
        <p:cNvPr id="1" name="Shape 27"/>
        <p:cNvGrpSpPr/>
        <p:nvPr/>
      </p:nvGrpSpPr>
      <p:grpSpPr>
        <a:xfrm>
          <a:off x="0" y="0"/>
          <a:ext cx="0" cy="0"/>
          <a:chOff x="0" y="0"/>
          <a:chExt cx="0" cy="0"/>
        </a:xfrm>
      </p:grpSpPr>
      <p:sp>
        <p:nvSpPr>
          <p:cNvPr id="28" name="Google Shape;28;p3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3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33"/>
        <p:cNvGrpSpPr/>
        <p:nvPr/>
      </p:nvGrpSpPr>
      <p:grpSpPr>
        <a:xfrm>
          <a:off x="0" y="0"/>
          <a:ext cx="0" cy="0"/>
          <a:chOff x="0" y="0"/>
          <a:chExt cx="0" cy="0"/>
        </a:xfrm>
      </p:grpSpPr>
      <p:sp>
        <p:nvSpPr>
          <p:cNvPr id="34" name="Google Shape;34;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3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3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40"/>
        <p:cNvGrpSpPr/>
        <p:nvPr/>
      </p:nvGrpSpPr>
      <p:grpSpPr>
        <a:xfrm>
          <a:off x="0" y="0"/>
          <a:ext cx="0" cy="0"/>
          <a:chOff x="0" y="0"/>
          <a:chExt cx="0" cy="0"/>
        </a:xfrm>
      </p:grpSpPr>
      <p:sp>
        <p:nvSpPr>
          <p:cNvPr id="41" name="Google Shape;41;p3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3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3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3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3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49"/>
        <p:cNvGrpSpPr/>
        <p:nvPr/>
      </p:nvGrpSpPr>
      <p:grpSpPr>
        <a:xfrm>
          <a:off x="0" y="0"/>
          <a:ext cx="0" cy="0"/>
          <a:chOff x="0" y="0"/>
          <a:chExt cx="0" cy="0"/>
        </a:xfrm>
      </p:grpSpPr>
      <p:sp>
        <p:nvSpPr>
          <p:cNvPr id="50" name="Google Shape;50;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54"/>
        <p:cNvGrpSpPr/>
        <p:nvPr/>
      </p:nvGrpSpPr>
      <p:grpSpPr>
        <a:xfrm>
          <a:off x="0" y="0"/>
          <a:ext cx="0" cy="0"/>
          <a:chOff x="0" y="0"/>
          <a:chExt cx="0" cy="0"/>
        </a:xfrm>
      </p:grpSpPr>
      <p:sp>
        <p:nvSpPr>
          <p:cNvPr id="55" name="Google Shape;55;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58"/>
        <p:cNvGrpSpPr/>
        <p:nvPr/>
      </p:nvGrpSpPr>
      <p:grpSpPr>
        <a:xfrm>
          <a:off x="0" y="0"/>
          <a:ext cx="0" cy="0"/>
          <a:chOff x="0" y="0"/>
          <a:chExt cx="0" cy="0"/>
        </a:xfrm>
      </p:grpSpPr>
      <p:sp>
        <p:nvSpPr>
          <p:cNvPr id="59" name="Google Shape;59;p4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4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4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65"/>
        <p:cNvGrpSpPr/>
        <p:nvPr/>
      </p:nvGrpSpPr>
      <p:grpSpPr>
        <a:xfrm>
          <a:off x="0" y="0"/>
          <a:ext cx="0" cy="0"/>
          <a:chOff x="0" y="0"/>
          <a:chExt cx="0" cy="0"/>
        </a:xfrm>
      </p:grpSpPr>
      <p:sp>
        <p:nvSpPr>
          <p:cNvPr id="66" name="Google Shape;66;p4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41"/>
          <p:cNvSpPr>
            <a:spLocks noGrp="1"/>
          </p:cNvSpPr>
          <p:nvPr>
            <p:ph type="pic" idx="2"/>
          </p:nvPr>
        </p:nvSpPr>
        <p:spPr>
          <a:xfrm>
            <a:off x="5183188" y="987425"/>
            <a:ext cx="6172200" cy="4873625"/>
          </a:xfrm>
          <a:prstGeom prst="rect">
            <a:avLst/>
          </a:prstGeom>
          <a:noFill/>
          <a:ln>
            <a:noFill/>
          </a:ln>
        </p:spPr>
      </p:sp>
      <p:sp>
        <p:nvSpPr>
          <p:cNvPr id="68" name="Google Shape;68;p4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50000">
              <a:srgbClr val="FAFAFA"/>
            </a:gs>
            <a:gs pos="100000">
              <a:srgbClr val="CECECE"/>
            </a:gs>
          </a:gsLst>
          <a:lin ang="5400000" scaled="0"/>
        </a:gradFill>
        <a:effectLst/>
      </p:bgPr>
    </p:bg>
    <p:spTree>
      <p:nvGrpSpPr>
        <p:cNvPr id="1" name="Shape 84"/>
        <p:cNvGrpSpPr/>
        <p:nvPr/>
      </p:nvGrpSpPr>
      <p:grpSpPr>
        <a:xfrm>
          <a:off x="0" y="0"/>
          <a:ext cx="0" cy="0"/>
          <a:chOff x="0" y="0"/>
          <a:chExt cx="0" cy="0"/>
        </a:xfrm>
      </p:grpSpPr>
      <p:sp>
        <p:nvSpPr>
          <p:cNvPr id="85" name="Google Shape;85;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6" name="Google Shape;86;p3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7" name="Google Shape;87;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8" name="Google Shape;88;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9" name="Google Shape;89;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 bg1="lt1" tx1="dk1" bg2="dk2" tx2="lt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3.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B838E9-4387-429D-9CA2-886F9B1719B1}"/>
              </a:ext>
            </a:extLst>
          </p:cNvPr>
          <p:cNvSpPr/>
          <p:nvPr/>
        </p:nvSpPr>
        <p:spPr>
          <a:xfrm>
            <a:off x="-79274" y="0"/>
            <a:ext cx="12282756" cy="701155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29" name="Rectangle: Rounded Corners 28">
            <a:extLst>
              <a:ext uri="{FF2B5EF4-FFF2-40B4-BE49-F238E27FC236}">
                <a16:creationId xmlns:a16="http://schemas.microsoft.com/office/drawing/2014/main" id="{2E84A356-6384-404E-8482-7533830ACB2B}"/>
              </a:ext>
            </a:extLst>
          </p:cNvPr>
          <p:cNvSpPr/>
          <p:nvPr/>
        </p:nvSpPr>
        <p:spPr>
          <a:xfrm>
            <a:off x="2393336" y="2868916"/>
            <a:ext cx="7661561" cy="1661657"/>
          </a:xfrm>
          <a:prstGeom prst="roundRect">
            <a:avLst/>
          </a:prstGeom>
          <a:solidFill>
            <a:schemeClr val="accent6">
              <a:lumMod val="20000"/>
              <a:lumOff val="80000"/>
            </a:schemeClr>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3" name="Title 2"/>
          <p:cNvSpPr>
            <a:spLocks noGrp="1"/>
          </p:cNvSpPr>
          <p:nvPr>
            <p:ph type="ctrTitle"/>
          </p:nvPr>
        </p:nvSpPr>
        <p:spPr>
          <a:xfrm>
            <a:off x="2498858" y="3279522"/>
            <a:ext cx="7345751" cy="926606"/>
          </a:xfrm>
          <a:noFill/>
          <a:ln>
            <a:noFill/>
          </a:ln>
        </p:spPr>
        <p:txBody>
          <a:bodyPr anchor="ctr">
            <a:noAutofit/>
          </a:bodyPr>
          <a:lstStyle/>
          <a:p>
            <a:pPr algn="ctr"/>
            <a:r>
              <a:rPr lang="fr-FR" sz="2800" b="1" dirty="0">
                <a:solidFill>
                  <a:schemeClr val="tx1"/>
                </a:solidFill>
                <a:latin typeface="Arial" panose="020B0604020202020204" pitchFamily="34" charset="0"/>
                <a:cs typeface="Times New Roman" panose="02020603050405020304" pitchFamily="18" charset="0"/>
              </a:rPr>
              <a:t>Apprentissage par renforcement dans le cadre multi-agent pour le contrôle des feux de circulation</a:t>
            </a:r>
            <a:br>
              <a:rPr lang="fr-FR" sz="2800" b="1" dirty="0">
                <a:solidFill>
                  <a:schemeClr val="tx1"/>
                </a:solidFill>
                <a:latin typeface="Arial" panose="020B0604020202020204" pitchFamily="34" charset="0"/>
                <a:cs typeface="Times New Roman" panose="02020603050405020304" pitchFamily="18" charset="0"/>
              </a:rPr>
            </a:br>
            <a:endParaRPr lang="fr-FR" sz="2800" b="1" dirty="0">
              <a:solidFill>
                <a:schemeClr val="tx1"/>
              </a:solidFill>
              <a:latin typeface="Arial" panose="020B0604020202020204" pitchFamily="34" charset="0"/>
              <a:cs typeface="Times New Roman" panose="02020603050405020304" pitchFamily="18" charset="0"/>
            </a:endParaRPr>
          </a:p>
        </p:txBody>
      </p:sp>
      <p:sp>
        <p:nvSpPr>
          <p:cNvPr id="4" name="Subtitle 3"/>
          <p:cNvSpPr>
            <a:spLocks noGrp="1"/>
          </p:cNvSpPr>
          <p:nvPr>
            <p:ph type="subTitle" idx="1"/>
          </p:nvPr>
        </p:nvSpPr>
        <p:spPr>
          <a:xfrm>
            <a:off x="384234" y="4652281"/>
            <a:ext cx="4229249" cy="1191513"/>
          </a:xfrm>
        </p:spPr>
        <p:txBody>
          <a:bodyPr>
            <a:normAutofit/>
          </a:bodyPr>
          <a:lstStyle/>
          <a:p>
            <a:pPr algn="l"/>
            <a:r>
              <a:rPr lang="it-IT" sz="1400" b="1" u="sng" dirty="0">
                <a:latin typeface="Times New Roman" panose="02020603050405020304" pitchFamily="18" charset="0"/>
                <a:cs typeface="Times New Roman" panose="02020603050405020304" pitchFamily="18" charset="0"/>
              </a:rPr>
              <a:t>Préparé par :</a:t>
            </a:r>
            <a:r>
              <a:rPr lang="it-IT" sz="1400" b="1" dirty="0">
                <a:latin typeface="Times New Roman" panose="02020603050405020304" pitchFamily="18" charset="0"/>
                <a:cs typeface="Times New Roman" panose="02020603050405020304" pitchFamily="18" charset="0"/>
              </a:rPr>
              <a:t>  </a:t>
            </a:r>
          </a:p>
          <a:p>
            <a:pPr algn="l"/>
            <a:r>
              <a:rPr lang="it-IT" sz="1500" dirty="0">
                <a:solidFill>
                  <a:schemeClr val="tx1"/>
                </a:solidFill>
                <a:latin typeface="Times New Roman" panose="02020603050405020304" pitchFamily="18" charset="0"/>
                <a:cs typeface="Times New Roman" panose="02020603050405020304" pitchFamily="18" charset="0"/>
              </a:rPr>
              <a:t>M. NABIGH Mohamed (DS)</a:t>
            </a:r>
          </a:p>
          <a:p>
            <a:pPr algn="l"/>
            <a:endParaRPr lang="it-IT" b="1" dirty="0">
              <a:solidFill>
                <a:schemeClr val="tx1"/>
              </a:solidFill>
              <a:latin typeface="Times New Roman" panose="02020603050405020304" pitchFamily="18" charset="0"/>
              <a:cs typeface="Times New Roman" panose="02020603050405020304" pitchFamily="18" charset="0"/>
            </a:endParaRPr>
          </a:p>
        </p:txBody>
      </p:sp>
      <p:grpSp>
        <p:nvGrpSpPr>
          <p:cNvPr id="7" name="Group 2">
            <a:extLst>
              <a:ext uri="{FF2B5EF4-FFF2-40B4-BE49-F238E27FC236}">
                <a16:creationId xmlns:a16="http://schemas.microsoft.com/office/drawing/2014/main" id="{1854E692-FE38-4761-BC6F-44F7BF7F10EA}"/>
              </a:ext>
            </a:extLst>
          </p:cNvPr>
          <p:cNvGrpSpPr>
            <a:grpSpLocks/>
          </p:cNvGrpSpPr>
          <p:nvPr/>
        </p:nvGrpSpPr>
        <p:grpSpPr bwMode="auto">
          <a:xfrm rot="5400000">
            <a:off x="9112684" y="3735628"/>
            <a:ext cx="3384377" cy="3408747"/>
            <a:chOff x="4474" y="-183"/>
            <a:chExt cx="7560" cy="8054"/>
          </a:xfrm>
        </p:grpSpPr>
        <p:sp>
          <p:nvSpPr>
            <p:cNvPr id="8" name="Freeform 3">
              <a:extLst>
                <a:ext uri="{FF2B5EF4-FFF2-40B4-BE49-F238E27FC236}">
                  <a16:creationId xmlns:a16="http://schemas.microsoft.com/office/drawing/2014/main" id="{75A73489-9925-4C63-BB0C-48A4E50528DA}"/>
                </a:ext>
              </a:extLst>
            </p:cNvPr>
            <p:cNvSpPr>
              <a:spLocks/>
            </p:cNvSpPr>
            <p:nvPr/>
          </p:nvSpPr>
          <p:spPr bwMode="auto">
            <a:xfrm>
              <a:off x="4584" y="-183"/>
              <a:ext cx="7450" cy="4273"/>
            </a:xfrm>
            <a:custGeom>
              <a:avLst/>
              <a:gdLst>
                <a:gd name="T0" fmla="*/ 7450 w 4248000"/>
                <a:gd name="T1" fmla="*/ 4273 h 2160000"/>
                <a:gd name="T2" fmla="*/ 5051 w 4248000"/>
                <a:gd name="T3" fmla="*/ 3561 h 2160000"/>
                <a:gd name="T4" fmla="*/ 2652 w 4248000"/>
                <a:gd name="T5" fmla="*/ 712 h 2160000"/>
                <a:gd name="T6" fmla="*/ 0 w 4248000"/>
                <a:gd name="T7" fmla="*/ 0 h 2160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48000" h="2160000">
                  <a:moveTo>
                    <a:pt x="4248000" y="2160000"/>
                  </a:moveTo>
                  <a:cubicBezTo>
                    <a:pt x="3792000" y="2130000"/>
                    <a:pt x="3336000" y="2100000"/>
                    <a:pt x="2880000" y="1800000"/>
                  </a:cubicBezTo>
                  <a:cubicBezTo>
                    <a:pt x="2424000" y="1500000"/>
                    <a:pt x="1992000" y="660000"/>
                    <a:pt x="1512000" y="360000"/>
                  </a:cubicBezTo>
                  <a:cubicBezTo>
                    <a:pt x="1032000" y="60000"/>
                    <a:pt x="252000" y="60000"/>
                    <a:pt x="0" y="0"/>
                  </a:cubicBezTo>
                </a:path>
              </a:pathLst>
            </a:custGeom>
            <a:noFill/>
            <a:ln w="254000">
              <a:solidFill>
                <a:srgbClr val="008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9" name="Freeform 4">
              <a:extLst>
                <a:ext uri="{FF2B5EF4-FFF2-40B4-BE49-F238E27FC236}">
                  <a16:creationId xmlns:a16="http://schemas.microsoft.com/office/drawing/2014/main" id="{0F26D806-2C0C-4CC9-8CDE-8CF33882790D}"/>
                </a:ext>
              </a:extLst>
            </p:cNvPr>
            <p:cNvSpPr>
              <a:spLocks/>
            </p:cNvSpPr>
            <p:nvPr/>
          </p:nvSpPr>
          <p:spPr bwMode="auto">
            <a:xfrm>
              <a:off x="5755" y="-183"/>
              <a:ext cx="6219" cy="4273"/>
            </a:xfrm>
            <a:custGeom>
              <a:avLst/>
              <a:gdLst>
                <a:gd name="T0" fmla="*/ 1177 w 5328000"/>
                <a:gd name="T1" fmla="*/ 317 h 1944000"/>
                <a:gd name="T2" fmla="*/ 3698 w 5328000"/>
                <a:gd name="T3" fmla="*/ 3323 h 1944000"/>
                <a:gd name="T4" fmla="*/ 4790 w 5328000"/>
                <a:gd name="T5" fmla="*/ 4115 h 1944000"/>
                <a:gd name="T6" fmla="*/ 6219 w 5328000"/>
                <a:gd name="T7" fmla="*/ 4273 h 1944000"/>
                <a:gd name="T8" fmla="*/ 6219 w 5328000"/>
                <a:gd name="T9" fmla="*/ 0 h 1944000"/>
                <a:gd name="T10" fmla="*/ 0 w 5328000"/>
                <a:gd name="T11" fmla="*/ 0 h 1944000"/>
                <a:gd name="T12" fmla="*/ 1177 w 5328000"/>
                <a:gd name="T13" fmla="*/ 317 h 19440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28000" h="1944000">
                  <a:moveTo>
                    <a:pt x="1008000" y="144000"/>
                  </a:moveTo>
                  <a:lnTo>
                    <a:pt x="3168000" y="1512000"/>
                  </a:lnTo>
                  <a:lnTo>
                    <a:pt x="4104000" y="1872000"/>
                  </a:lnTo>
                  <a:lnTo>
                    <a:pt x="5328000" y="1944000"/>
                  </a:lnTo>
                  <a:lnTo>
                    <a:pt x="5328000" y="0"/>
                  </a:lnTo>
                  <a:lnTo>
                    <a:pt x="0" y="0"/>
                  </a:lnTo>
                  <a:lnTo>
                    <a:pt x="1008000" y="144000"/>
                  </a:lnTo>
                  <a:close/>
                </a:path>
              </a:pathLst>
            </a:custGeom>
            <a:solidFill>
              <a:srgbClr val="008000"/>
            </a:solidFill>
            <a:ln w="9525">
              <a:solidFill>
                <a:srgbClr val="00800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0" name="Freeform 5">
              <a:extLst>
                <a:ext uri="{FF2B5EF4-FFF2-40B4-BE49-F238E27FC236}">
                  <a16:creationId xmlns:a16="http://schemas.microsoft.com/office/drawing/2014/main" id="{30BC2B82-0634-48E2-961B-AE33BB495DD5}"/>
                </a:ext>
              </a:extLst>
            </p:cNvPr>
            <p:cNvSpPr>
              <a:spLocks/>
            </p:cNvSpPr>
            <p:nvPr/>
          </p:nvSpPr>
          <p:spPr bwMode="auto">
            <a:xfrm>
              <a:off x="4474" y="139"/>
              <a:ext cx="7500" cy="4561"/>
            </a:xfrm>
            <a:custGeom>
              <a:avLst/>
              <a:gdLst>
                <a:gd name="T0" fmla="*/ 7500 w 4248000"/>
                <a:gd name="T1" fmla="*/ 4561 h 2160000"/>
                <a:gd name="T2" fmla="*/ 5085 w 4248000"/>
                <a:gd name="T3" fmla="*/ 3801 h 2160000"/>
                <a:gd name="T4" fmla="*/ 2669 w 4248000"/>
                <a:gd name="T5" fmla="*/ 760 h 2160000"/>
                <a:gd name="T6" fmla="*/ 0 w 4248000"/>
                <a:gd name="T7" fmla="*/ 0 h 2160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48000" h="2160000">
                  <a:moveTo>
                    <a:pt x="4248000" y="2160000"/>
                  </a:moveTo>
                  <a:cubicBezTo>
                    <a:pt x="3792000" y="2130000"/>
                    <a:pt x="3336000" y="2100000"/>
                    <a:pt x="2880000" y="1800000"/>
                  </a:cubicBezTo>
                  <a:cubicBezTo>
                    <a:pt x="2424000" y="1500000"/>
                    <a:pt x="1992000" y="660000"/>
                    <a:pt x="1512000" y="360000"/>
                  </a:cubicBezTo>
                  <a:cubicBezTo>
                    <a:pt x="1032000" y="60000"/>
                    <a:pt x="252000" y="60000"/>
                    <a:pt x="0" y="0"/>
                  </a:cubicBezTo>
                </a:path>
              </a:pathLst>
            </a:custGeom>
            <a:noFill/>
            <a:ln w="12700">
              <a:solidFill>
                <a:srgbClr val="008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1" name="Freeform 6">
              <a:extLst>
                <a:ext uri="{FF2B5EF4-FFF2-40B4-BE49-F238E27FC236}">
                  <a16:creationId xmlns:a16="http://schemas.microsoft.com/office/drawing/2014/main" id="{8BC31EA4-5C11-4A5F-AA3B-E31532D7BD99}"/>
                </a:ext>
              </a:extLst>
            </p:cNvPr>
            <p:cNvSpPr>
              <a:spLocks/>
            </p:cNvSpPr>
            <p:nvPr/>
          </p:nvSpPr>
          <p:spPr bwMode="auto">
            <a:xfrm>
              <a:off x="4548" y="211"/>
              <a:ext cx="7376" cy="4913"/>
            </a:xfrm>
            <a:custGeom>
              <a:avLst/>
              <a:gdLst>
                <a:gd name="T0" fmla="*/ 7376 w 4248000"/>
                <a:gd name="T1" fmla="*/ 4913 h 2160000"/>
                <a:gd name="T2" fmla="*/ 5001 w 4248000"/>
                <a:gd name="T3" fmla="*/ 4094 h 2160000"/>
                <a:gd name="T4" fmla="*/ 2625 w 4248000"/>
                <a:gd name="T5" fmla="*/ 819 h 2160000"/>
                <a:gd name="T6" fmla="*/ 0 w 4248000"/>
                <a:gd name="T7" fmla="*/ 0 h 2160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48000" h="2160000">
                  <a:moveTo>
                    <a:pt x="4248000" y="2160000"/>
                  </a:moveTo>
                  <a:cubicBezTo>
                    <a:pt x="3792000" y="2130000"/>
                    <a:pt x="3336000" y="2100000"/>
                    <a:pt x="2880000" y="1800000"/>
                  </a:cubicBezTo>
                  <a:cubicBezTo>
                    <a:pt x="2424000" y="1500000"/>
                    <a:pt x="1992000" y="660000"/>
                    <a:pt x="1512000" y="360000"/>
                  </a:cubicBezTo>
                  <a:cubicBezTo>
                    <a:pt x="1032000" y="60000"/>
                    <a:pt x="252000" y="60000"/>
                    <a:pt x="0" y="0"/>
                  </a:cubicBezTo>
                </a:path>
              </a:pathLst>
            </a:custGeom>
            <a:noFill/>
            <a:ln w="12700">
              <a:solidFill>
                <a:srgbClr val="008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2" name="Freeform 7">
              <a:extLst>
                <a:ext uri="{FF2B5EF4-FFF2-40B4-BE49-F238E27FC236}">
                  <a16:creationId xmlns:a16="http://schemas.microsoft.com/office/drawing/2014/main" id="{C4A609C9-0B0D-4A4B-9478-2CAF061D0E54}"/>
                </a:ext>
              </a:extLst>
            </p:cNvPr>
            <p:cNvSpPr>
              <a:spLocks/>
            </p:cNvSpPr>
            <p:nvPr/>
          </p:nvSpPr>
          <p:spPr bwMode="auto">
            <a:xfrm>
              <a:off x="4564" y="283"/>
              <a:ext cx="7345" cy="5333"/>
            </a:xfrm>
            <a:custGeom>
              <a:avLst/>
              <a:gdLst>
                <a:gd name="T0" fmla="*/ 7345 w 4248000"/>
                <a:gd name="T1" fmla="*/ 5333 h 2160000"/>
                <a:gd name="T2" fmla="*/ 4980 w 4248000"/>
                <a:gd name="T3" fmla="*/ 4444 h 2160000"/>
                <a:gd name="T4" fmla="*/ 2614 w 4248000"/>
                <a:gd name="T5" fmla="*/ 889 h 2160000"/>
                <a:gd name="T6" fmla="*/ 0 w 4248000"/>
                <a:gd name="T7" fmla="*/ 0 h 2160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48000" h="2160000">
                  <a:moveTo>
                    <a:pt x="4248000" y="2160000"/>
                  </a:moveTo>
                  <a:cubicBezTo>
                    <a:pt x="3792000" y="2130000"/>
                    <a:pt x="3336000" y="2100000"/>
                    <a:pt x="2880000" y="1800000"/>
                  </a:cubicBezTo>
                  <a:cubicBezTo>
                    <a:pt x="2424000" y="1500000"/>
                    <a:pt x="1992000" y="660000"/>
                    <a:pt x="1512000" y="360000"/>
                  </a:cubicBezTo>
                  <a:cubicBezTo>
                    <a:pt x="1032000" y="60000"/>
                    <a:pt x="252000" y="60000"/>
                    <a:pt x="0" y="0"/>
                  </a:cubicBezTo>
                </a:path>
              </a:pathLst>
            </a:custGeom>
            <a:noFill/>
            <a:ln w="12700">
              <a:solidFill>
                <a:srgbClr val="0099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3" name="Freeform 8">
              <a:extLst>
                <a:ext uri="{FF2B5EF4-FFF2-40B4-BE49-F238E27FC236}">
                  <a16:creationId xmlns:a16="http://schemas.microsoft.com/office/drawing/2014/main" id="{8BD42556-E9C1-4C25-9306-33A675E8EBE1}"/>
                </a:ext>
              </a:extLst>
            </p:cNvPr>
            <p:cNvSpPr>
              <a:spLocks/>
            </p:cNvSpPr>
            <p:nvPr/>
          </p:nvSpPr>
          <p:spPr bwMode="auto">
            <a:xfrm>
              <a:off x="4580" y="356"/>
              <a:ext cx="7264" cy="5684"/>
            </a:xfrm>
            <a:custGeom>
              <a:avLst/>
              <a:gdLst>
                <a:gd name="T0" fmla="*/ 7264 w 4248000"/>
                <a:gd name="T1" fmla="*/ 5684 h 2160000"/>
                <a:gd name="T2" fmla="*/ 4925 w 4248000"/>
                <a:gd name="T3" fmla="*/ 4737 h 2160000"/>
                <a:gd name="T4" fmla="*/ 2585 w 4248000"/>
                <a:gd name="T5" fmla="*/ 947 h 2160000"/>
                <a:gd name="T6" fmla="*/ 0 w 4248000"/>
                <a:gd name="T7" fmla="*/ 0 h 2160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48000" h="2160000">
                  <a:moveTo>
                    <a:pt x="4248000" y="2160000"/>
                  </a:moveTo>
                  <a:cubicBezTo>
                    <a:pt x="3792000" y="2130000"/>
                    <a:pt x="3336000" y="2100000"/>
                    <a:pt x="2880000" y="1800000"/>
                  </a:cubicBezTo>
                  <a:cubicBezTo>
                    <a:pt x="2424000" y="1500000"/>
                    <a:pt x="1992000" y="660000"/>
                    <a:pt x="1512000" y="360000"/>
                  </a:cubicBezTo>
                  <a:cubicBezTo>
                    <a:pt x="1032000" y="60000"/>
                    <a:pt x="252000" y="60000"/>
                    <a:pt x="0" y="0"/>
                  </a:cubicBezTo>
                </a:path>
              </a:pathLst>
            </a:custGeom>
            <a:noFill/>
            <a:ln w="12700">
              <a:solidFill>
                <a:srgbClr val="0099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4" name="Freeform 9">
              <a:extLst>
                <a:ext uri="{FF2B5EF4-FFF2-40B4-BE49-F238E27FC236}">
                  <a16:creationId xmlns:a16="http://schemas.microsoft.com/office/drawing/2014/main" id="{5C5FE1F6-20C0-414F-8758-ADA5A4688118}"/>
                </a:ext>
              </a:extLst>
            </p:cNvPr>
            <p:cNvSpPr>
              <a:spLocks/>
            </p:cNvSpPr>
            <p:nvPr/>
          </p:nvSpPr>
          <p:spPr bwMode="auto">
            <a:xfrm>
              <a:off x="4597" y="428"/>
              <a:ext cx="7233" cy="6070"/>
            </a:xfrm>
            <a:custGeom>
              <a:avLst/>
              <a:gdLst>
                <a:gd name="T0" fmla="*/ 7233 w 4248000"/>
                <a:gd name="T1" fmla="*/ 6070 h 2160000"/>
                <a:gd name="T2" fmla="*/ 4904 w 4248000"/>
                <a:gd name="T3" fmla="*/ 5058 h 2160000"/>
                <a:gd name="T4" fmla="*/ 2574 w 4248000"/>
                <a:gd name="T5" fmla="*/ 1012 h 2160000"/>
                <a:gd name="T6" fmla="*/ 0 w 4248000"/>
                <a:gd name="T7" fmla="*/ 0 h 2160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48000" h="2160000">
                  <a:moveTo>
                    <a:pt x="4248000" y="2160000"/>
                  </a:moveTo>
                  <a:cubicBezTo>
                    <a:pt x="3792000" y="2130000"/>
                    <a:pt x="3336000" y="2100000"/>
                    <a:pt x="2880000" y="1800000"/>
                  </a:cubicBezTo>
                  <a:cubicBezTo>
                    <a:pt x="2424000" y="1500000"/>
                    <a:pt x="1992000" y="660000"/>
                    <a:pt x="1512000" y="360000"/>
                  </a:cubicBezTo>
                  <a:cubicBezTo>
                    <a:pt x="1032000" y="60000"/>
                    <a:pt x="252000" y="60000"/>
                    <a:pt x="0" y="0"/>
                  </a:cubicBezTo>
                </a:path>
              </a:pathLst>
            </a:custGeom>
            <a:noFill/>
            <a:ln w="12700">
              <a:solidFill>
                <a:srgbClr val="0099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5" name="Freeform 10">
              <a:extLst>
                <a:ext uri="{FF2B5EF4-FFF2-40B4-BE49-F238E27FC236}">
                  <a16:creationId xmlns:a16="http://schemas.microsoft.com/office/drawing/2014/main" id="{38044448-745C-4F0A-9194-89AEC391AD57}"/>
                </a:ext>
              </a:extLst>
            </p:cNvPr>
            <p:cNvSpPr>
              <a:spLocks/>
            </p:cNvSpPr>
            <p:nvPr/>
          </p:nvSpPr>
          <p:spPr bwMode="auto">
            <a:xfrm>
              <a:off x="4526" y="466"/>
              <a:ext cx="7311" cy="6489"/>
            </a:xfrm>
            <a:custGeom>
              <a:avLst/>
              <a:gdLst>
                <a:gd name="T0" fmla="*/ 7311 w 4248000"/>
                <a:gd name="T1" fmla="*/ 6489 h 2160000"/>
                <a:gd name="T2" fmla="*/ 4957 w 4248000"/>
                <a:gd name="T3" fmla="*/ 5408 h 2160000"/>
                <a:gd name="T4" fmla="*/ 2602 w 4248000"/>
                <a:gd name="T5" fmla="*/ 1082 h 2160000"/>
                <a:gd name="T6" fmla="*/ 0 w 4248000"/>
                <a:gd name="T7" fmla="*/ 0 h 2160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48000" h="2160000">
                  <a:moveTo>
                    <a:pt x="4248000" y="2160000"/>
                  </a:moveTo>
                  <a:cubicBezTo>
                    <a:pt x="3792000" y="2130000"/>
                    <a:pt x="3336000" y="2100000"/>
                    <a:pt x="2880000" y="1800000"/>
                  </a:cubicBezTo>
                  <a:cubicBezTo>
                    <a:pt x="2424000" y="1500000"/>
                    <a:pt x="1992000" y="660000"/>
                    <a:pt x="1512000" y="360000"/>
                  </a:cubicBezTo>
                  <a:cubicBezTo>
                    <a:pt x="1032000" y="60000"/>
                    <a:pt x="252000" y="60000"/>
                    <a:pt x="0" y="0"/>
                  </a:cubicBezTo>
                </a:path>
              </a:pathLst>
            </a:custGeom>
            <a:noFill/>
            <a:ln w="12700">
              <a:solidFill>
                <a:srgbClr val="16B20A"/>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6" name="Freeform 11">
              <a:extLst>
                <a:ext uri="{FF2B5EF4-FFF2-40B4-BE49-F238E27FC236}">
                  <a16:creationId xmlns:a16="http://schemas.microsoft.com/office/drawing/2014/main" id="{8862AEC5-6C38-456F-8A3B-29FB849781B5}"/>
                </a:ext>
              </a:extLst>
            </p:cNvPr>
            <p:cNvSpPr>
              <a:spLocks/>
            </p:cNvSpPr>
            <p:nvPr/>
          </p:nvSpPr>
          <p:spPr bwMode="auto">
            <a:xfrm>
              <a:off x="4528" y="538"/>
              <a:ext cx="7323" cy="6875"/>
            </a:xfrm>
            <a:custGeom>
              <a:avLst/>
              <a:gdLst>
                <a:gd name="T0" fmla="*/ 7323 w 4248000"/>
                <a:gd name="T1" fmla="*/ 6875 h 2160000"/>
                <a:gd name="T2" fmla="*/ 4965 w 4248000"/>
                <a:gd name="T3" fmla="*/ 5729 h 2160000"/>
                <a:gd name="T4" fmla="*/ 2606 w 4248000"/>
                <a:gd name="T5" fmla="*/ 1146 h 2160000"/>
                <a:gd name="T6" fmla="*/ 0 w 4248000"/>
                <a:gd name="T7" fmla="*/ 0 h 2160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48000" h="2160000">
                  <a:moveTo>
                    <a:pt x="4248000" y="2160000"/>
                  </a:moveTo>
                  <a:cubicBezTo>
                    <a:pt x="3792000" y="2130000"/>
                    <a:pt x="3336000" y="2100000"/>
                    <a:pt x="2880000" y="1800000"/>
                  </a:cubicBezTo>
                  <a:cubicBezTo>
                    <a:pt x="2424000" y="1500000"/>
                    <a:pt x="1992000" y="660000"/>
                    <a:pt x="1512000" y="360000"/>
                  </a:cubicBezTo>
                  <a:cubicBezTo>
                    <a:pt x="1032000" y="60000"/>
                    <a:pt x="252000" y="60000"/>
                    <a:pt x="0" y="0"/>
                  </a:cubicBezTo>
                </a:path>
              </a:pathLst>
            </a:custGeom>
            <a:noFill/>
            <a:ln w="12700">
              <a:solidFill>
                <a:srgbClr val="16B20A"/>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7" name="Freeform 12">
              <a:extLst>
                <a:ext uri="{FF2B5EF4-FFF2-40B4-BE49-F238E27FC236}">
                  <a16:creationId xmlns:a16="http://schemas.microsoft.com/office/drawing/2014/main" id="{E9732AA2-5799-4FDB-9479-8A3AC53204D0}"/>
                </a:ext>
              </a:extLst>
            </p:cNvPr>
            <p:cNvSpPr>
              <a:spLocks/>
            </p:cNvSpPr>
            <p:nvPr/>
          </p:nvSpPr>
          <p:spPr bwMode="auto">
            <a:xfrm>
              <a:off x="4559" y="611"/>
              <a:ext cx="7257" cy="7260"/>
            </a:xfrm>
            <a:custGeom>
              <a:avLst/>
              <a:gdLst>
                <a:gd name="T0" fmla="*/ 7257 w 4248000"/>
                <a:gd name="T1" fmla="*/ 7260 h 2160000"/>
                <a:gd name="T2" fmla="*/ 4920 w 4248000"/>
                <a:gd name="T3" fmla="*/ 6050 h 2160000"/>
                <a:gd name="T4" fmla="*/ 2583 w 4248000"/>
                <a:gd name="T5" fmla="*/ 1210 h 2160000"/>
                <a:gd name="T6" fmla="*/ 0 w 4248000"/>
                <a:gd name="T7" fmla="*/ 0 h 2160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48000" h="2160000">
                  <a:moveTo>
                    <a:pt x="4248000" y="2160000"/>
                  </a:moveTo>
                  <a:cubicBezTo>
                    <a:pt x="3792000" y="2130000"/>
                    <a:pt x="3336000" y="2100000"/>
                    <a:pt x="2880000" y="1800000"/>
                  </a:cubicBezTo>
                  <a:cubicBezTo>
                    <a:pt x="2424000" y="1500000"/>
                    <a:pt x="1992000" y="660000"/>
                    <a:pt x="1512000" y="360000"/>
                  </a:cubicBezTo>
                  <a:cubicBezTo>
                    <a:pt x="1032000" y="60000"/>
                    <a:pt x="252000" y="60000"/>
                    <a:pt x="0" y="0"/>
                  </a:cubicBezTo>
                </a:path>
              </a:pathLst>
            </a:custGeom>
            <a:noFill/>
            <a:ln w="12700">
              <a:solidFill>
                <a:srgbClr val="16B20A"/>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grpSp>
      <p:grpSp>
        <p:nvGrpSpPr>
          <p:cNvPr id="18" name="Group 13">
            <a:extLst>
              <a:ext uri="{FF2B5EF4-FFF2-40B4-BE49-F238E27FC236}">
                <a16:creationId xmlns:a16="http://schemas.microsoft.com/office/drawing/2014/main" id="{F1356A22-9FC0-4A4C-901F-E322789152E3}"/>
              </a:ext>
            </a:extLst>
          </p:cNvPr>
          <p:cNvGrpSpPr>
            <a:grpSpLocks/>
          </p:cNvGrpSpPr>
          <p:nvPr/>
        </p:nvGrpSpPr>
        <p:grpSpPr bwMode="auto">
          <a:xfrm rot="5777973">
            <a:off x="-350522" y="-144296"/>
            <a:ext cx="5518199" cy="5880007"/>
            <a:chOff x="-1458" y="4434"/>
            <a:chExt cx="9932" cy="7474"/>
          </a:xfrm>
        </p:grpSpPr>
        <p:sp>
          <p:nvSpPr>
            <p:cNvPr id="19" name="Freeform 14">
              <a:extLst>
                <a:ext uri="{FF2B5EF4-FFF2-40B4-BE49-F238E27FC236}">
                  <a16:creationId xmlns:a16="http://schemas.microsoft.com/office/drawing/2014/main" id="{148DCAC2-9D43-44C3-B033-B62B52D11DC4}"/>
                </a:ext>
              </a:extLst>
            </p:cNvPr>
            <p:cNvSpPr>
              <a:spLocks/>
            </p:cNvSpPr>
            <p:nvPr/>
          </p:nvSpPr>
          <p:spPr bwMode="auto">
            <a:xfrm rot="10406338">
              <a:off x="-1242" y="7581"/>
              <a:ext cx="9716" cy="4327"/>
            </a:xfrm>
            <a:custGeom>
              <a:avLst/>
              <a:gdLst>
                <a:gd name="T0" fmla="*/ 9716 w 4248000"/>
                <a:gd name="T1" fmla="*/ 4327 h 2160000"/>
                <a:gd name="T2" fmla="*/ 6587 w 4248000"/>
                <a:gd name="T3" fmla="*/ 3606 h 2160000"/>
                <a:gd name="T4" fmla="*/ 3458 w 4248000"/>
                <a:gd name="T5" fmla="*/ 721 h 2160000"/>
                <a:gd name="T6" fmla="*/ 0 w 4248000"/>
                <a:gd name="T7" fmla="*/ 0 h 2160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48000" h="2160000">
                  <a:moveTo>
                    <a:pt x="4248000" y="2160000"/>
                  </a:moveTo>
                  <a:cubicBezTo>
                    <a:pt x="3792000" y="2130000"/>
                    <a:pt x="3336000" y="2100000"/>
                    <a:pt x="2880000" y="1800000"/>
                  </a:cubicBezTo>
                  <a:cubicBezTo>
                    <a:pt x="2424000" y="1500000"/>
                    <a:pt x="1992000" y="660000"/>
                    <a:pt x="1512000" y="360000"/>
                  </a:cubicBezTo>
                  <a:cubicBezTo>
                    <a:pt x="1032000" y="60000"/>
                    <a:pt x="252000" y="60000"/>
                    <a:pt x="0" y="0"/>
                  </a:cubicBezTo>
                </a:path>
              </a:pathLst>
            </a:custGeom>
            <a:noFill/>
            <a:ln w="12700">
              <a:solidFill>
                <a:srgbClr val="16B20A"/>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20" name="Freeform 15">
              <a:extLst>
                <a:ext uri="{FF2B5EF4-FFF2-40B4-BE49-F238E27FC236}">
                  <a16:creationId xmlns:a16="http://schemas.microsoft.com/office/drawing/2014/main" id="{EB41BBBC-4405-4BEB-9F22-C92DC3F91FEE}"/>
                </a:ext>
              </a:extLst>
            </p:cNvPr>
            <p:cNvSpPr>
              <a:spLocks/>
            </p:cNvSpPr>
            <p:nvPr/>
          </p:nvSpPr>
          <p:spPr bwMode="auto">
            <a:xfrm rot="10406338">
              <a:off x="-1232" y="7161"/>
              <a:ext cx="9554" cy="4660"/>
            </a:xfrm>
            <a:custGeom>
              <a:avLst/>
              <a:gdLst>
                <a:gd name="T0" fmla="*/ 9554 w 4248000"/>
                <a:gd name="T1" fmla="*/ 4660 h 2160000"/>
                <a:gd name="T2" fmla="*/ 6477 w 4248000"/>
                <a:gd name="T3" fmla="*/ 3883 h 2160000"/>
                <a:gd name="T4" fmla="*/ 3401 w 4248000"/>
                <a:gd name="T5" fmla="*/ 777 h 2160000"/>
                <a:gd name="T6" fmla="*/ 0 w 4248000"/>
                <a:gd name="T7" fmla="*/ 0 h 2160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48000" h="2160000">
                  <a:moveTo>
                    <a:pt x="4248000" y="2160000"/>
                  </a:moveTo>
                  <a:cubicBezTo>
                    <a:pt x="3792000" y="2130000"/>
                    <a:pt x="3336000" y="2100000"/>
                    <a:pt x="2880000" y="1800000"/>
                  </a:cubicBezTo>
                  <a:cubicBezTo>
                    <a:pt x="2424000" y="1500000"/>
                    <a:pt x="1992000" y="660000"/>
                    <a:pt x="1512000" y="360000"/>
                  </a:cubicBezTo>
                  <a:cubicBezTo>
                    <a:pt x="1032000" y="60000"/>
                    <a:pt x="252000" y="60000"/>
                    <a:pt x="0" y="0"/>
                  </a:cubicBezTo>
                </a:path>
              </a:pathLst>
            </a:custGeom>
            <a:noFill/>
            <a:ln w="12700">
              <a:solidFill>
                <a:srgbClr val="16B20A"/>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21" name="Freeform 16">
              <a:extLst>
                <a:ext uri="{FF2B5EF4-FFF2-40B4-BE49-F238E27FC236}">
                  <a16:creationId xmlns:a16="http://schemas.microsoft.com/office/drawing/2014/main" id="{39CAD0AD-9A3E-466E-88B2-26B232A6CB06}"/>
                </a:ext>
              </a:extLst>
            </p:cNvPr>
            <p:cNvSpPr>
              <a:spLocks/>
            </p:cNvSpPr>
            <p:nvPr/>
          </p:nvSpPr>
          <p:spPr bwMode="auto">
            <a:xfrm rot="10406338">
              <a:off x="-1279" y="6672"/>
              <a:ext cx="9515" cy="5059"/>
            </a:xfrm>
            <a:custGeom>
              <a:avLst/>
              <a:gdLst>
                <a:gd name="T0" fmla="*/ 9515 w 4248000"/>
                <a:gd name="T1" fmla="*/ 5059 h 2160000"/>
                <a:gd name="T2" fmla="*/ 6451 w 4248000"/>
                <a:gd name="T3" fmla="*/ 4216 h 2160000"/>
                <a:gd name="T4" fmla="*/ 3387 w 4248000"/>
                <a:gd name="T5" fmla="*/ 843 h 2160000"/>
                <a:gd name="T6" fmla="*/ 0 w 4248000"/>
                <a:gd name="T7" fmla="*/ 0 h 2160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48000" h="2160000">
                  <a:moveTo>
                    <a:pt x="4248000" y="2160000"/>
                  </a:moveTo>
                  <a:cubicBezTo>
                    <a:pt x="3792000" y="2130000"/>
                    <a:pt x="3336000" y="2100000"/>
                    <a:pt x="2880000" y="1800000"/>
                  </a:cubicBezTo>
                  <a:cubicBezTo>
                    <a:pt x="2424000" y="1500000"/>
                    <a:pt x="1992000" y="660000"/>
                    <a:pt x="1512000" y="360000"/>
                  </a:cubicBezTo>
                  <a:cubicBezTo>
                    <a:pt x="1032000" y="60000"/>
                    <a:pt x="252000" y="60000"/>
                    <a:pt x="0" y="0"/>
                  </a:cubicBezTo>
                </a:path>
              </a:pathLst>
            </a:custGeom>
            <a:noFill/>
            <a:ln w="12700">
              <a:solidFill>
                <a:srgbClr val="16B20A"/>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22" name="Freeform 17">
              <a:extLst>
                <a:ext uri="{FF2B5EF4-FFF2-40B4-BE49-F238E27FC236}">
                  <a16:creationId xmlns:a16="http://schemas.microsoft.com/office/drawing/2014/main" id="{FE1F70D2-9413-44FB-BFE2-3C134F83E1D0}"/>
                </a:ext>
              </a:extLst>
            </p:cNvPr>
            <p:cNvSpPr>
              <a:spLocks/>
            </p:cNvSpPr>
            <p:nvPr/>
          </p:nvSpPr>
          <p:spPr bwMode="auto">
            <a:xfrm rot="10406338">
              <a:off x="-1252" y="6252"/>
              <a:ext cx="9410" cy="5392"/>
            </a:xfrm>
            <a:custGeom>
              <a:avLst/>
              <a:gdLst>
                <a:gd name="T0" fmla="*/ 9410 w 4248000"/>
                <a:gd name="T1" fmla="*/ 5392 h 2160000"/>
                <a:gd name="T2" fmla="*/ 6380 w 4248000"/>
                <a:gd name="T3" fmla="*/ 4493 h 2160000"/>
                <a:gd name="T4" fmla="*/ 3349 w 4248000"/>
                <a:gd name="T5" fmla="*/ 899 h 2160000"/>
                <a:gd name="T6" fmla="*/ 0 w 4248000"/>
                <a:gd name="T7" fmla="*/ 0 h 2160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48000" h="2160000">
                  <a:moveTo>
                    <a:pt x="4248000" y="2160000"/>
                  </a:moveTo>
                  <a:cubicBezTo>
                    <a:pt x="3792000" y="2130000"/>
                    <a:pt x="3336000" y="2100000"/>
                    <a:pt x="2880000" y="1800000"/>
                  </a:cubicBezTo>
                  <a:cubicBezTo>
                    <a:pt x="2424000" y="1500000"/>
                    <a:pt x="1992000" y="660000"/>
                    <a:pt x="1512000" y="360000"/>
                  </a:cubicBezTo>
                  <a:cubicBezTo>
                    <a:pt x="1032000" y="60000"/>
                    <a:pt x="252000" y="60000"/>
                    <a:pt x="0" y="0"/>
                  </a:cubicBezTo>
                </a:path>
              </a:pathLst>
            </a:custGeom>
            <a:noFill/>
            <a:ln w="12700">
              <a:solidFill>
                <a:srgbClr val="16B20A"/>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23" name="Freeform 18">
              <a:extLst>
                <a:ext uri="{FF2B5EF4-FFF2-40B4-BE49-F238E27FC236}">
                  <a16:creationId xmlns:a16="http://schemas.microsoft.com/office/drawing/2014/main" id="{255BC070-A397-415E-9002-CEA094AE33A6}"/>
                </a:ext>
              </a:extLst>
            </p:cNvPr>
            <p:cNvSpPr>
              <a:spLocks/>
            </p:cNvSpPr>
            <p:nvPr/>
          </p:nvSpPr>
          <p:spPr bwMode="auto">
            <a:xfrm rot="10406338">
              <a:off x="-1294" y="5797"/>
              <a:ext cx="9370" cy="5758"/>
            </a:xfrm>
            <a:custGeom>
              <a:avLst/>
              <a:gdLst>
                <a:gd name="T0" fmla="*/ 9370 w 4248000"/>
                <a:gd name="T1" fmla="*/ 5758 h 2160000"/>
                <a:gd name="T2" fmla="*/ 6353 w 4248000"/>
                <a:gd name="T3" fmla="*/ 4798 h 2160000"/>
                <a:gd name="T4" fmla="*/ 3335 w 4248000"/>
                <a:gd name="T5" fmla="*/ 960 h 2160000"/>
                <a:gd name="T6" fmla="*/ 0 w 4248000"/>
                <a:gd name="T7" fmla="*/ 0 h 2160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48000" h="2160000">
                  <a:moveTo>
                    <a:pt x="4248000" y="2160000"/>
                  </a:moveTo>
                  <a:cubicBezTo>
                    <a:pt x="3792000" y="2130000"/>
                    <a:pt x="3336000" y="2100000"/>
                    <a:pt x="2880000" y="1800000"/>
                  </a:cubicBezTo>
                  <a:cubicBezTo>
                    <a:pt x="2424000" y="1500000"/>
                    <a:pt x="1992000" y="660000"/>
                    <a:pt x="1512000" y="360000"/>
                  </a:cubicBezTo>
                  <a:cubicBezTo>
                    <a:pt x="1032000" y="60000"/>
                    <a:pt x="252000" y="60000"/>
                    <a:pt x="0" y="0"/>
                  </a:cubicBezTo>
                </a:path>
              </a:pathLst>
            </a:custGeom>
            <a:noFill/>
            <a:ln w="12700">
              <a:solidFill>
                <a:srgbClr val="0099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24" name="Freeform 19">
              <a:extLst>
                <a:ext uri="{FF2B5EF4-FFF2-40B4-BE49-F238E27FC236}">
                  <a16:creationId xmlns:a16="http://schemas.microsoft.com/office/drawing/2014/main" id="{32143272-E13E-4FC0-BC6A-D1205F76424F}"/>
                </a:ext>
              </a:extLst>
            </p:cNvPr>
            <p:cNvSpPr>
              <a:spLocks/>
            </p:cNvSpPr>
            <p:nvPr/>
          </p:nvSpPr>
          <p:spPr bwMode="auto">
            <a:xfrm rot="10406338">
              <a:off x="-1364" y="5345"/>
              <a:ext cx="9471" cy="6156"/>
            </a:xfrm>
            <a:custGeom>
              <a:avLst/>
              <a:gdLst>
                <a:gd name="T0" fmla="*/ 9471 w 4248000"/>
                <a:gd name="T1" fmla="*/ 6156 h 2160000"/>
                <a:gd name="T2" fmla="*/ 6421 w 4248000"/>
                <a:gd name="T3" fmla="*/ 5130 h 2160000"/>
                <a:gd name="T4" fmla="*/ 3371 w 4248000"/>
                <a:gd name="T5" fmla="*/ 1026 h 2160000"/>
                <a:gd name="T6" fmla="*/ 0 w 4248000"/>
                <a:gd name="T7" fmla="*/ 0 h 2160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48000" h="2160000">
                  <a:moveTo>
                    <a:pt x="4248000" y="2160000"/>
                  </a:moveTo>
                  <a:cubicBezTo>
                    <a:pt x="3792000" y="2130000"/>
                    <a:pt x="3336000" y="2100000"/>
                    <a:pt x="2880000" y="1800000"/>
                  </a:cubicBezTo>
                  <a:cubicBezTo>
                    <a:pt x="2424000" y="1500000"/>
                    <a:pt x="1992000" y="660000"/>
                    <a:pt x="1512000" y="360000"/>
                  </a:cubicBezTo>
                  <a:cubicBezTo>
                    <a:pt x="1032000" y="60000"/>
                    <a:pt x="252000" y="60000"/>
                    <a:pt x="0" y="0"/>
                  </a:cubicBezTo>
                </a:path>
              </a:pathLst>
            </a:custGeom>
            <a:noFill/>
            <a:ln w="12700">
              <a:solidFill>
                <a:srgbClr val="0099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25" name="Freeform 20">
              <a:extLst>
                <a:ext uri="{FF2B5EF4-FFF2-40B4-BE49-F238E27FC236}">
                  <a16:creationId xmlns:a16="http://schemas.microsoft.com/office/drawing/2014/main" id="{C050777B-96E3-4143-80FC-611A5AC4E4B9}"/>
                </a:ext>
              </a:extLst>
            </p:cNvPr>
            <p:cNvSpPr>
              <a:spLocks/>
            </p:cNvSpPr>
            <p:nvPr/>
          </p:nvSpPr>
          <p:spPr bwMode="auto">
            <a:xfrm rot="10406338">
              <a:off x="-1444" y="4889"/>
              <a:ext cx="9488" cy="6522"/>
            </a:xfrm>
            <a:custGeom>
              <a:avLst/>
              <a:gdLst>
                <a:gd name="T0" fmla="*/ 9488 w 4248000"/>
                <a:gd name="T1" fmla="*/ 6522 h 2160000"/>
                <a:gd name="T2" fmla="*/ 6433 w 4248000"/>
                <a:gd name="T3" fmla="*/ 5435 h 2160000"/>
                <a:gd name="T4" fmla="*/ 3377 w 4248000"/>
                <a:gd name="T5" fmla="*/ 1087 h 2160000"/>
                <a:gd name="T6" fmla="*/ 0 w 4248000"/>
                <a:gd name="T7" fmla="*/ 0 h 2160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48000" h="2160000">
                  <a:moveTo>
                    <a:pt x="4248000" y="2160000"/>
                  </a:moveTo>
                  <a:cubicBezTo>
                    <a:pt x="3792000" y="2130000"/>
                    <a:pt x="3336000" y="2100000"/>
                    <a:pt x="2880000" y="1800000"/>
                  </a:cubicBezTo>
                  <a:cubicBezTo>
                    <a:pt x="2424000" y="1500000"/>
                    <a:pt x="1992000" y="660000"/>
                    <a:pt x="1512000" y="360000"/>
                  </a:cubicBezTo>
                  <a:cubicBezTo>
                    <a:pt x="1032000" y="60000"/>
                    <a:pt x="252000" y="60000"/>
                    <a:pt x="0" y="0"/>
                  </a:cubicBezTo>
                </a:path>
              </a:pathLst>
            </a:custGeom>
            <a:noFill/>
            <a:ln w="12700">
              <a:solidFill>
                <a:srgbClr val="008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26" name="Freeform 21">
              <a:extLst>
                <a:ext uri="{FF2B5EF4-FFF2-40B4-BE49-F238E27FC236}">
                  <a16:creationId xmlns:a16="http://schemas.microsoft.com/office/drawing/2014/main" id="{16BFC8A7-79C9-4C9A-808E-2ADC306D996A}"/>
                </a:ext>
              </a:extLst>
            </p:cNvPr>
            <p:cNvSpPr>
              <a:spLocks/>
            </p:cNvSpPr>
            <p:nvPr/>
          </p:nvSpPr>
          <p:spPr bwMode="auto">
            <a:xfrm rot="10406338">
              <a:off x="-1458" y="4434"/>
              <a:ext cx="9401" cy="6887"/>
            </a:xfrm>
            <a:custGeom>
              <a:avLst/>
              <a:gdLst>
                <a:gd name="T0" fmla="*/ 9401 w 4248000"/>
                <a:gd name="T1" fmla="*/ 6887 h 2160000"/>
                <a:gd name="T2" fmla="*/ 6374 w 4248000"/>
                <a:gd name="T3" fmla="*/ 5739 h 2160000"/>
                <a:gd name="T4" fmla="*/ 3346 w 4248000"/>
                <a:gd name="T5" fmla="*/ 1148 h 2160000"/>
                <a:gd name="T6" fmla="*/ 0 w 4248000"/>
                <a:gd name="T7" fmla="*/ 0 h 2160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48000" h="2160000">
                  <a:moveTo>
                    <a:pt x="4248000" y="2160000"/>
                  </a:moveTo>
                  <a:cubicBezTo>
                    <a:pt x="3792000" y="2130000"/>
                    <a:pt x="3336000" y="2100000"/>
                    <a:pt x="2880000" y="1800000"/>
                  </a:cubicBezTo>
                  <a:cubicBezTo>
                    <a:pt x="2424000" y="1500000"/>
                    <a:pt x="1992000" y="660000"/>
                    <a:pt x="1512000" y="360000"/>
                  </a:cubicBezTo>
                  <a:cubicBezTo>
                    <a:pt x="1032000" y="60000"/>
                    <a:pt x="252000" y="60000"/>
                    <a:pt x="0" y="0"/>
                  </a:cubicBezTo>
                </a:path>
              </a:pathLst>
            </a:custGeom>
            <a:noFill/>
            <a:ln w="12700">
              <a:solidFill>
                <a:srgbClr val="008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grpSp>
      <p:pic>
        <p:nvPicPr>
          <p:cNvPr id="27" name="Picture 2" descr="C:\Users\Public\Pictures\Sample Pictures\552px-INSEA_logo.png">
            <a:extLst>
              <a:ext uri="{FF2B5EF4-FFF2-40B4-BE49-F238E27FC236}">
                <a16:creationId xmlns:a16="http://schemas.microsoft.com/office/drawing/2014/main" id="{1D3E8882-7E77-4B85-A578-EBBB252DDA6D}"/>
              </a:ext>
            </a:extLst>
          </p:cNvPr>
          <p:cNvPicPr>
            <a:picLocks noChangeAspect="1" noChangeArrowheads="1"/>
          </p:cNvPicPr>
          <p:nvPr/>
        </p:nvPicPr>
        <p:blipFill>
          <a:blip r:embed="rId3" cstate="print"/>
          <a:srcRect/>
          <a:stretch>
            <a:fillRect/>
          </a:stretch>
        </p:blipFill>
        <p:spPr bwMode="auto">
          <a:xfrm>
            <a:off x="481303" y="332657"/>
            <a:ext cx="1428728" cy="1405451"/>
          </a:xfrm>
          <a:prstGeom prst="rect">
            <a:avLst/>
          </a:prstGeom>
          <a:noFill/>
        </p:spPr>
      </p:pic>
      <p:sp>
        <p:nvSpPr>
          <p:cNvPr id="32" name="Subtitle 3">
            <a:extLst>
              <a:ext uri="{FF2B5EF4-FFF2-40B4-BE49-F238E27FC236}">
                <a16:creationId xmlns:a16="http://schemas.microsoft.com/office/drawing/2014/main" id="{23F59111-E41D-4140-AB79-B3DF93361AAE}"/>
              </a:ext>
            </a:extLst>
          </p:cNvPr>
          <p:cNvSpPr txBox="1">
            <a:spLocks/>
          </p:cNvSpPr>
          <p:nvPr/>
        </p:nvSpPr>
        <p:spPr>
          <a:xfrm>
            <a:off x="4678392" y="4794640"/>
            <a:ext cx="6808625" cy="781425"/>
          </a:xfrm>
          <a:prstGeom prst="rect">
            <a:avLst/>
          </a:prstGeom>
        </p:spPr>
        <p:txBody>
          <a:bodyPr vert="horz" lIns="91440" tIns="45720" rIns="91440" bIns="45720" rtlCol="0" anchor="t">
            <a:normAutofit fontScale="85000" lnSpcReduction="20000"/>
          </a:bodyPr>
          <a:lstStyle>
            <a:lvl1pPr marL="0" indent="0" algn="l" defTabSz="457063" rtl="0" eaLnBrk="1" latinLnBrk="0" hangingPunct="1">
              <a:spcBef>
                <a:spcPts val="1000"/>
              </a:spcBef>
              <a:spcAft>
                <a:spcPts val="0"/>
              </a:spcAft>
              <a:buClr>
                <a:schemeClr val="accent1"/>
              </a:buClr>
              <a:buFont typeface="Wingdings 3" charset="2"/>
              <a:buNone/>
              <a:defRPr sz="1799" kern="1200">
                <a:solidFill>
                  <a:schemeClr val="tx1">
                    <a:lumMod val="65000"/>
                    <a:lumOff val="35000"/>
                  </a:schemeClr>
                </a:solidFill>
                <a:latin typeface="+mn-lt"/>
                <a:ea typeface="+mn-ea"/>
                <a:cs typeface="+mn-cs"/>
              </a:defRPr>
            </a:lvl1pPr>
            <a:lvl2pPr marL="457063" indent="0" algn="ctr" defTabSz="457063"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126" indent="0" algn="ctr" defTabSz="457063"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189" indent="0" algn="ctr" defTabSz="457063"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251" indent="0" algn="ctr" defTabSz="457063"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5314" indent="0" algn="ctr" defTabSz="457063"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2377" indent="0" algn="ctr" defTabSz="457063"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199440" indent="0" algn="ctr" defTabSz="457063"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6503" indent="0" algn="ctr" defTabSz="457063"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buClr>
                <a:srgbClr val="1CADE4"/>
              </a:buClr>
              <a:defRPr/>
            </a:pPr>
            <a:r>
              <a:rPr kumimoji="0" lang="it-IT" sz="1799" b="1" i="0" u="sng"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Devant les jurys:   </a:t>
            </a:r>
            <a:r>
              <a:rPr lang="it-IT" b="1" dirty="0">
                <a:solidFill>
                  <a:schemeClr val="tx1"/>
                </a:solidFill>
                <a:latin typeface="Times New Roman" panose="02020603050405020304" pitchFamily="18" charset="0"/>
                <a:cs typeface="Times New Roman" panose="02020603050405020304" pitchFamily="18" charset="0"/>
              </a:rPr>
              <a:t> 	</a:t>
            </a:r>
            <a:r>
              <a:rPr lang="en-US" dirty="0"/>
              <a:t>M. KABBAJ Adil (INSEA)</a:t>
            </a:r>
          </a:p>
          <a:p>
            <a:pPr>
              <a:buClr>
                <a:srgbClr val="1CADE4"/>
              </a:buClr>
              <a:defRPr/>
            </a:pPr>
            <a:r>
              <a:rPr lang="en-US" dirty="0">
                <a:latin typeface="Arial" panose="020B0604020202020204" pitchFamily="34" charset="0"/>
              </a:rPr>
              <a:t>			    	</a:t>
            </a:r>
            <a:r>
              <a:rPr lang="en-US" dirty="0"/>
              <a:t>Mme. EL BAJTA Manal</a:t>
            </a:r>
            <a:r>
              <a:rPr lang="en-US" dirty="0">
                <a:latin typeface="Arial" panose="020B0604020202020204" pitchFamily="34" charset="0"/>
              </a:rPr>
              <a:t> </a:t>
            </a:r>
            <a:r>
              <a:rPr lang="en-US" dirty="0">
                <a:effectLst/>
                <a:latin typeface="Arial" panose="020B0604020202020204" pitchFamily="34" charset="0"/>
              </a:rPr>
              <a:t>(INSEA)</a:t>
            </a:r>
            <a:br>
              <a:rPr lang="en-US" dirty="0"/>
            </a:br>
            <a:r>
              <a:rPr lang="en-US" dirty="0">
                <a:latin typeface="Arial" panose="020B0604020202020204" pitchFamily="34" charset="0"/>
              </a:rPr>
              <a:t>			</a:t>
            </a:r>
            <a:endParaRPr lang="it-IT" b="1" dirty="0">
              <a:solidFill>
                <a:schemeClr val="tx1"/>
              </a:solidFill>
              <a:latin typeface="Times New Roman" panose="02020603050405020304" pitchFamily="18" charset="0"/>
              <a:cs typeface="Times New Roman" panose="02020603050405020304" pitchFamily="18" charset="0"/>
            </a:endParaRPr>
          </a:p>
        </p:txBody>
      </p:sp>
      <p:sp>
        <p:nvSpPr>
          <p:cNvPr id="33" name="Subtitle 3">
            <a:extLst>
              <a:ext uri="{FF2B5EF4-FFF2-40B4-BE49-F238E27FC236}">
                <a16:creationId xmlns:a16="http://schemas.microsoft.com/office/drawing/2014/main" id="{722A6852-AAE9-4998-BB17-68E6719AD18F}"/>
              </a:ext>
            </a:extLst>
          </p:cNvPr>
          <p:cNvSpPr txBox="1">
            <a:spLocks/>
          </p:cNvSpPr>
          <p:nvPr/>
        </p:nvSpPr>
        <p:spPr>
          <a:xfrm>
            <a:off x="4653372" y="5428003"/>
            <a:ext cx="7972638" cy="956487"/>
          </a:xfrm>
          <a:prstGeom prst="rect">
            <a:avLst/>
          </a:prstGeom>
        </p:spPr>
        <p:txBody>
          <a:bodyPr vert="horz" lIns="91440" tIns="45720" rIns="91440" bIns="45720" rtlCol="0" anchor="t">
            <a:noAutofit/>
          </a:bodyPr>
          <a:lstStyle>
            <a:lvl1pPr marL="0" indent="0" algn="l" defTabSz="457063" rtl="0" eaLnBrk="1" latinLnBrk="0" hangingPunct="1">
              <a:spcBef>
                <a:spcPts val="1000"/>
              </a:spcBef>
              <a:spcAft>
                <a:spcPts val="0"/>
              </a:spcAft>
              <a:buClr>
                <a:schemeClr val="accent1"/>
              </a:buClr>
              <a:buFont typeface="Wingdings 3" charset="2"/>
              <a:buNone/>
              <a:defRPr sz="1799" kern="1200">
                <a:solidFill>
                  <a:schemeClr val="tx1">
                    <a:lumMod val="65000"/>
                    <a:lumOff val="35000"/>
                  </a:schemeClr>
                </a:solidFill>
                <a:latin typeface="+mn-lt"/>
                <a:ea typeface="+mn-ea"/>
                <a:cs typeface="+mn-cs"/>
              </a:defRPr>
            </a:lvl1pPr>
            <a:lvl2pPr marL="457063" indent="0" algn="ctr" defTabSz="457063"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126" indent="0" algn="ctr" defTabSz="457063"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189" indent="0" algn="ctr" defTabSz="457063"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251" indent="0" algn="ctr" defTabSz="457063"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5314" indent="0" algn="ctr" defTabSz="457063"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2377" indent="0" algn="ctr" defTabSz="457063"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199440" indent="0" algn="ctr" defTabSz="457063"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6503" indent="0" algn="ctr" defTabSz="457063"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marL="0" marR="0" lvl="0" indent="0" algn="l" defTabSz="457063" rtl="0" eaLnBrk="1" fontAlgn="auto" latinLnBrk="0" hangingPunct="1">
              <a:lnSpc>
                <a:spcPct val="100000"/>
              </a:lnSpc>
              <a:spcBef>
                <a:spcPts val="1000"/>
              </a:spcBef>
              <a:spcAft>
                <a:spcPts val="0"/>
              </a:spcAft>
              <a:buClr>
                <a:srgbClr val="1CADE4"/>
              </a:buClr>
              <a:buSzTx/>
              <a:buFont typeface="Wingdings 3" charset="2"/>
              <a:buNone/>
              <a:tabLst/>
              <a:defRPr/>
            </a:pPr>
            <a:r>
              <a:rPr kumimoji="0" lang="it-IT" sz="1500" b="1" i="0" u="sng"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Sous la direction de :</a:t>
            </a:r>
            <a:r>
              <a:rPr kumimoji="0" lang="it-IT" sz="15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lang="en-US" sz="1500" dirty="0"/>
              <a:t>M. KABBAJ Adil (INSEA)</a:t>
            </a:r>
          </a:p>
          <a:p>
            <a:pPr marL="0" marR="0" lvl="0" indent="0" algn="l" defTabSz="457063" rtl="0" eaLnBrk="1" fontAlgn="auto" latinLnBrk="0" hangingPunct="1">
              <a:lnSpc>
                <a:spcPct val="100000"/>
              </a:lnSpc>
              <a:spcBef>
                <a:spcPts val="1000"/>
              </a:spcBef>
              <a:spcAft>
                <a:spcPts val="0"/>
              </a:spcAft>
              <a:buClr>
                <a:srgbClr val="1CADE4"/>
              </a:buClr>
              <a:buSzTx/>
              <a:buFont typeface="Wingdings 3" charset="2"/>
              <a:buNone/>
              <a:tabLst/>
              <a:defRPr/>
            </a:pPr>
            <a:r>
              <a:rPr lang="en-US" sz="1500" dirty="0"/>
              <a:t>				 M. BERRADA Ismail (UM6P) </a:t>
            </a:r>
          </a:p>
          <a:p>
            <a:pPr marL="0" marR="0" lvl="0" indent="0" algn="l" defTabSz="457063" rtl="0" eaLnBrk="1" fontAlgn="auto" latinLnBrk="0" hangingPunct="1">
              <a:lnSpc>
                <a:spcPct val="100000"/>
              </a:lnSpc>
              <a:spcBef>
                <a:spcPts val="1000"/>
              </a:spcBef>
              <a:spcAft>
                <a:spcPts val="0"/>
              </a:spcAft>
              <a:buClr>
                <a:srgbClr val="1CADE4"/>
              </a:buClr>
              <a:buSzTx/>
              <a:buFont typeface="Wingdings 3" charset="2"/>
              <a:buNone/>
              <a:tabLst/>
              <a:defRPr/>
            </a:pPr>
            <a:r>
              <a:rPr lang="en-US" sz="1500" dirty="0"/>
              <a:t>				 M. IRAQI Youssef (UM6P) </a:t>
            </a:r>
            <a:endParaRPr kumimoji="0" lang="it-IT" sz="15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4" name="Subtitle 3">
            <a:extLst>
              <a:ext uri="{FF2B5EF4-FFF2-40B4-BE49-F238E27FC236}">
                <a16:creationId xmlns:a16="http://schemas.microsoft.com/office/drawing/2014/main" id="{5B26162C-EF16-4A8D-B1E8-FBA5B4975D8B}"/>
              </a:ext>
            </a:extLst>
          </p:cNvPr>
          <p:cNvSpPr txBox="1">
            <a:spLocks/>
          </p:cNvSpPr>
          <p:nvPr/>
        </p:nvSpPr>
        <p:spPr>
          <a:xfrm>
            <a:off x="3593640" y="365976"/>
            <a:ext cx="5317248" cy="752469"/>
          </a:xfrm>
          <a:prstGeom prst="rect">
            <a:avLst/>
          </a:prstGeom>
        </p:spPr>
        <p:txBody>
          <a:bodyPr vert="horz" lIns="91440" tIns="45720" rIns="91440" bIns="45720" rtlCol="0" anchor="t">
            <a:normAutofit lnSpcReduction="10000"/>
          </a:bodyPr>
          <a:lstStyle>
            <a:lvl1pPr marL="0" indent="0" algn="l" defTabSz="457063" rtl="0" eaLnBrk="1" latinLnBrk="0" hangingPunct="1">
              <a:spcBef>
                <a:spcPts val="1000"/>
              </a:spcBef>
              <a:spcAft>
                <a:spcPts val="0"/>
              </a:spcAft>
              <a:buClr>
                <a:schemeClr val="accent1"/>
              </a:buClr>
              <a:buFont typeface="Wingdings 3" charset="2"/>
              <a:buNone/>
              <a:defRPr sz="1799" kern="1200">
                <a:solidFill>
                  <a:schemeClr val="tx1">
                    <a:lumMod val="65000"/>
                    <a:lumOff val="35000"/>
                  </a:schemeClr>
                </a:solidFill>
                <a:latin typeface="+mn-lt"/>
                <a:ea typeface="+mn-ea"/>
                <a:cs typeface="+mn-cs"/>
              </a:defRPr>
            </a:lvl1pPr>
            <a:lvl2pPr marL="457063" indent="0" algn="ctr" defTabSz="457063"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126" indent="0" algn="ctr" defTabSz="457063"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189" indent="0" algn="ctr" defTabSz="457063"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251" indent="0" algn="ctr" defTabSz="457063"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5314" indent="0" algn="ctr" defTabSz="457063"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2377" indent="0" algn="ctr" defTabSz="457063"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199440" indent="0" algn="ctr" defTabSz="457063"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6503" indent="0" algn="ctr" defTabSz="457063"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marL="0" marR="0" lvl="0" indent="0" algn="ctr" defTabSz="457063" rtl="0" eaLnBrk="1" fontAlgn="auto" latinLnBrk="0" hangingPunct="1">
              <a:lnSpc>
                <a:spcPct val="100000"/>
              </a:lnSpc>
              <a:spcBef>
                <a:spcPts val="1000"/>
              </a:spcBef>
              <a:spcAft>
                <a:spcPts val="0"/>
              </a:spcAft>
              <a:buClr>
                <a:srgbClr val="1CADE4"/>
              </a:buClr>
              <a:buSzTx/>
              <a:buFont typeface="Wingdings 3" charset="2"/>
              <a:buNone/>
              <a:tabLst/>
              <a:defRPr/>
            </a:pPr>
            <a:r>
              <a:rPr kumimoji="0" lang="it-IT"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SOUTENANCE DE PROJET DE FIN D’ETUDE</a:t>
            </a:r>
          </a:p>
        </p:txBody>
      </p:sp>
      <p:pic>
        <p:nvPicPr>
          <p:cNvPr id="1026" name="Picture 2" descr="Mohammed VI Polytechnic University - Wikipedia">
            <a:extLst>
              <a:ext uri="{FF2B5EF4-FFF2-40B4-BE49-F238E27FC236}">
                <a16:creationId xmlns:a16="http://schemas.microsoft.com/office/drawing/2014/main" id="{CEA0289B-5241-93C2-EF32-3F977D2C5A4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697" t="12859" r="33460" b="17015"/>
          <a:stretch/>
        </p:blipFill>
        <p:spPr bwMode="auto">
          <a:xfrm>
            <a:off x="9961654" y="12682"/>
            <a:ext cx="1799439" cy="1705595"/>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numéro de diapositive 4">
            <a:extLst>
              <a:ext uri="{FF2B5EF4-FFF2-40B4-BE49-F238E27FC236}">
                <a16:creationId xmlns:a16="http://schemas.microsoft.com/office/drawing/2014/main" id="{4D621813-1788-3416-A356-EDDD80737A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a:t>
            </a:fld>
            <a:endParaRPr lang="fr-FR"/>
          </a:p>
        </p:txBody>
      </p:sp>
    </p:spTree>
    <p:extLst>
      <p:ext uri="{BB962C8B-B14F-4D97-AF65-F5344CB8AC3E}">
        <p14:creationId xmlns:p14="http://schemas.microsoft.com/office/powerpoint/2010/main" val="1405313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0"/>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59" name="Group 2058">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2060" name="Freeform: Shape 2059">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Freeform: Shape 2060">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Freeform: Shape 2061">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Freeform: Shape 2062">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e 14">
            <a:extLst>
              <a:ext uri="{FF2B5EF4-FFF2-40B4-BE49-F238E27FC236}">
                <a16:creationId xmlns:a16="http://schemas.microsoft.com/office/drawing/2014/main" id="{526E8ADE-687B-B617-B13F-729C349C5888}"/>
              </a:ext>
            </a:extLst>
          </p:cNvPr>
          <p:cNvGrpSpPr/>
          <p:nvPr/>
        </p:nvGrpSpPr>
        <p:grpSpPr>
          <a:xfrm>
            <a:off x="245217" y="257835"/>
            <a:ext cx="3869584" cy="687045"/>
            <a:chOff x="2606890" y="2132199"/>
            <a:chExt cx="3430150" cy="281018"/>
          </a:xfrm>
        </p:grpSpPr>
        <p:sp>
          <p:nvSpPr>
            <p:cNvPr id="16" name="Rectangle 15">
              <a:extLst>
                <a:ext uri="{FF2B5EF4-FFF2-40B4-BE49-F238E27FC236}">
                  <a16:creationId xmlns:a16="http://schemas.microsoft.com/office/drawing/2014/main" id="{5872DA10-B9F6-2510-677B-FC70096CC20F}"/>
                </a:ext>
              </a:extLst>
            </p:cNvPr>
            <p:cNvSpPr/>
            <p:nvPr/>
          </p:nvSpPr>
          <p:spPr>
            <a:xfrm rot="16200000" flipV="1">
              <a:off x="4094504"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17" name="Rectangle 16">
              <a:extLst>
                <a:ext uri="{FF2B5EF4-FFF2-40B4-BE49-F238E27FC236}">
                  <a16:creationId xmlns:a16="http://schemas.microsoft.com/office/drawing/2014/main" id="{59587A93-5631-AA6E-A8A9-7D22DDB71A90}"/>
                </a:ext>
              </a:extLst>
            </p:cNvPr>
            <p:cNvSpPr/>
            <p:nvPr/>
          </p:nvSpPr>
          <p:spPr>
            <a:xfrm>
              <a:off x="2689776" y="2198427"/>
              <a:ext cx="3347264" cy="138477"/>
            </a:xfrm>
            <a:prstGeom prst="rect">
              <a:avLst/>
            </a:prstGeom>
          </p:spPr>
          <p:txBody>
            <a:bodyPr wrap="square">
              <a:spAutoFit/>
            </a:bodyPr>
            <a:lstStyle/>
            <a:p>
              <a:r>
                <a:rPr lang="fr-FR" sz="1600" dirty="0">
                  <a:solidFill>
                    <a:prstClr val="white"/>
                  </a:solidFill>
                  <a:latin typeface="Century Gothic" pitchFamily="34" charset="0"/>
                </a:rPr>
                <a:t>État de l’art</a:t>
              </a:r>
            </a:p>
          </p:txBody>
        </p:sp>
      </p:grpSp>
      <p:sp>
        <p:nvSpPr>
          <p:cNvPr id="39" name="Rectangle 38">
            <a:extLst>
              <a:ext uri="{FF2B5EF4-FFF2-40B4-BE49-F238E27FC236}">
                <a16:creationId xmlns:a16="http://schemas.microsoft.com/office/drawing/2014/main" id="{D8DF1DE2-A561-FABE-3E74-E3EEC759316B}"/>
              </a:ext>
            </a:extLst>
          </p:cNvPr>
          <p:cNvSpPr/>
          <p:nvPr/>
        </p:nvSpPr>
        <p:spPr>
          <a:xfrm>
            <a:off x="3990935" y="274548"/>
            <a:ext cx="1202525" cy="687046"/>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e 20">
            <a:extLst>
              <a:ext uri="{FF2B5EF4-FFF2-40B4-BE49-F238E27FC236}">
                <a16:creationId xmlns:a16="http://schemas.microsoft.com/office/drawing/2014/main" id="{F75A8353-D952-9479-8296-0B3D30E48F22}"/>
              </a:ext>
            </a:extLst>
          </p:cNvPr>
          <p:cNvGrpSpPr/>
          <p:nvPr/>
        </p:nvGrpSpPr>
        <p:grpSpPr>
          <a:xfrm>
            <a:off x="3996790" y="257834"/>
            <a:ext cx="1266746" cy="687045"/>
            <a:chOff x="2606890" y="2132199"/>
            <a:chExt cx="3430150" cy="281018"/>
          </a:xfrm>
          <a:noFill/>
        </p:grpSpPr>
        <p:sp>
          <p:nvSpPr>
            <p:cNvPr id="22" name="Rectangle 21">
              <a:extLst>
                <a:ext uri="{FF2B5EF4-FFF2-40B4-BE49-F238E27FC236}">
                  <a16:creationId xmlns:a16="http://schemas.microsoft.com/office/drawing/2014/main" id="{02005E32-1570-C165-B806-8A9CD14EC6EE}"/>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23" name="Rectangle 22">
              <a:extLst>
                <a:ext uri="{FF2B5EF4-FFF2-40B4-BE49-F238E27FC236}">
                  <a16:creationId xmlns:a16="http://schemas.microsoft.com/office/drawing/2014/main" id="{E5492EEC-1659-4D5F-8588-EF0023DEC2F0}"/>
                </a:ext>
              </a:extLst>
            </p:cNvPr>
            <p:cNvSpPr/>
            <p:nvPr/>
          </p:nvSpPr>
          <p:spPr>
            <a:xfrm>
              <a:off x="2689777" y="2198427"/>
              <a:ext cx="3347263" cy="188832"/>
            </a:xfrm>
            <a:prstGeom prst="rect">
              <a:avLst/>
            </a:prstGeom>
            <a:grpFill/>
            <a:ln>
              <a:noFill/>
            </a:ln>
          </p:spPr>
          <p:txBody>
            <a:bodyPr wrap="square">
              <a:spAutoFit/>
            </a:bodyPr>
            <a:lstStyle/>
            <a:p>
              <a:r>
                <a:rPr lang="fr-FR" sz="1200" dirty="0">
                  <a:solidFill>
                    <a:schemeClr val="bg1"/>
                  </a:solidFill>
                  <a:latin typeface="Century Gothic" pitchFamily="34" charset="0"/>
                </a:rPr>
                <a:t>Cadre général</a:t>
              </a:r>
            </a:p>
          </p:txBody>
        </p:sp>
      </p:grpSp>
      <p:grpSp>
        <p:nvGrpSpPr>
          <p:cNvPr id="30" name="Groupe 29">
            <a:extLst>
              <a:ext uri="{FF2B5EF4-FFF2-40B4-BE49-F238E27FC236}">
                <a16:creationId xmlns:a16="http://schemas.microsoft.com/office/drawing/2014/main" id="{6D7B19D1-1A92-187D-8AC7-674CD212FC26}"/>
              </a:ext>
            </a:extLst>
          </p:cNvPr>
          <p:cNvGrpSpPr/>
          <p:nvPr/>
        </p:nvGrpSpPr>
        <p:grpSpPr>
          <a:xfrm>
            <a:off x="5294147" y="257834"/>
            <a:ext cx="1266746" cy="687045"/>
            <a:chOff x="2606890" y="2132199"/>
            <a:chExt cx="3430150" cy="281018"/>
          </a:xfrm>
          <a:noFill/>
        </p:grpSpPr>
        <p:sp>
          <p:nvSpPr>
            <p:cNvPr id="31" name="Rectangle 30">
              <a:extLst>
                <a:ext uri="{FF2B5EF4-FFF2-40B4-BE49-F238E27FC236}">
                  <a16:creationId xmlns:a16="http://schemas.microsoft.com/office/drawing/2014/main" id="{EBD4A0D8-7975-BBB1-7131-3730F4E73CDA}"/>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32" name="Rectangle 31">
              <a:extLst>
                <a:ext uri="{FF2B5EF4-FFF2-40B4-BE49-F238E27FC236}">
                  <a16:creationId xmlns:a16="http://schemas.microsoft.com/office/drawing/2014/main" id="{5A9227AA-B2E0-A2A8-3526-E9B2D5D88A97}"/>
                </a:ext>
              </a:extLst>
            </p:cNvPr>
            <p:cNvSpPr/>
            <p:nvPr/>
          </p:nvSpPr>
          <p:spPr>
            <a:xfrm>
              <a:off x="2689777" y="2198427"/>
              <a:ext cx="3347263" cy="188832"/>
            </a:xfrm>
            <a:prstGeom prst="rect">
              <a:avLst/>
            </a:prstGeom>
            <a:grpFill/>
            <a:ln>
              <a:noFill/>
            </a:ln>
          </p:spPr>
          <p:txBody>
            <a:bodyPr wrap="square">
              <a:spAutoFit/>
            </a:bodyPr>
            <a:lstStyle/>
            <a:p>
              <a:r>
                <a:rPr lang="fr-FR" sz="1200" dirty="0">
                  <a:solidFill>
                    <a:schemeClr val="tx1"/>
                  </a:solidFill>
                  <a:latin typeface="Century Gothic" pitchFamily="34" charset="0"/>
                </a:rPr>
                <a:t>projection sur notre projet</a:t>
              </a:r>
            </a:p>
          </p:txBody>
        </p:sp>
      </p:grpSp>
      <p:sp>
        <p:nvSpPr>
          <p:cNvPr id="6" name="Google Shape;208;p6">
            <a:extLst>
              <a:ext uri="{FF2B5EF4-FFF2-40B4-BE49-F238E27FC236}">
                <a16:creationId xmlns:a16="http://schemas.microsoft.com/office/drawing/2014/main" id="{77C7E320-3621-D617-3A87-416953375D98}"/>
              </a:ext>
            </a:extLst>
          </p:cNvPr>
          <p:cNvSpPr txBox="1"/>
          <p:nvPr/>
        </p:nvSpPr>
        <p:spPr>
          <a:xfrm>
            <a:off x="693798" y="1131235"/>
            <a:ext cx="9895951" cy="1033669"/>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fr-FR" sz="4000" b="0" i="0" u="none" strike="noStrike" cap="none" dirty="0">
                <a:solidFill>
                  <a:schemeClr val="dk1"/>
                </a:solidFill>
                <a:latin typeface="Times New Roman"/>
                <a:ea typeface="Times New Roman"/>
                <a:cs typeface="Times New Roman"/>
                <a:sym typeface="Times New Roman"/>
              </a:rPr>
              <a:t>Cadre général</a:t>
            </a:r>
          </a:p>
        </p:txBody>
      </p:sp>
      <p:sp>
        <p:nvSpPr>
          <p:cNvPr id="19" name="Rectangle 18">
            <a:extLst>
              <a:ext uri="{FF2B5EF4-FFF2-40B4-BE49-F238E27FC236}">
                <a16:creationId xmlns:a16="http://schemas.microsoft.com/office/drawing/2014/main" id="{CBDE885D-2A4E-671D-BE65-1F5F5C2F7CBF}"/>
              </a:ext>
            </a:extLst>
          </p:cNvPr>
          <p:cNvSpPr/>
          <p:nvPr/>
        </p:nvSpPr>
        <p:spPr>
          <a:xfrm>
            <a:off x="2373253" y="3296139"/>
            <a:ext cx="6988629" cy="268044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 coins arrondis 9">
            <a:extLst>
              <a:ext uri="{FF2B5EF4-FFF2-40B4-BE49-F238E27FC236}">
                <a16:creationId xmlns:a16="http://schemas.microsoft.com/office/drawing/2014/main" id="{6E42EA9D-C924-E739-7CFD-C800D2C41B57}"/>
              </a:ext>
            </a:extLst>
          </p:cNvPr>
          <p:cNvSpPr/>
          <p:nvPr/>
        </p:nvSpPr>
        <p:spPr>
          <a:xfrm>
            <a:off x="2554710" y="4168619"/>
            <a:ext cx="1682014" cy="709863"/>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Environment</a:t>
            </a:r>
          </a:p>
        </p:txBody>
      </p:sp>
      <p:sp>
        <p:nvSpPr>
          <p:cNvPr id="11" name="Rectangle : coins arrondis 10">
            <a:extLst>
              <a:ext uri="{FF2B5EF4-FFF2-40B4-BE49-F238E27FC236}">
                <a16:creationId xmlns:a16="http://schemas.microsoft.com/office/drawing/2014/main" id="{5A0BF170-4EC9-4E02-9BB1-EFA7D1FED57A}"/>
              </a:ext>
            </a:extLst>
          </p:cNvPr>
          <p:cNvSpPr/>
          <p:nvPr/>
        </p:nvSpPr>
        <p:spPr>
          <a:xfrm>
            <a:off x="7509312" y="4168619"/>
            <a:ext cx="1682014" cy="709863"/>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cxnSp>
        <p:nvCxnSpPr>
          <p:cNvPr id="12" name="Connecteur : en angle 11">
            <a:extLst>
              <a:ext uri="{FF2B5EF4-FFF2-40B4-BE49-F238E27FC236}">
                <a16:creationId xmlns:a16="http://schemas.microsoft.com/office/drawing/2014/main" id="{CD617640-1CE7-7726-F1EC-31BC1D6B7A02}"/>
              </a:ext>
            </a:extLst>
          </p:cNvPr>
          <p:cNvCxnSpPr>
            <a:cxnSpLocks/>
            <a:stCxn id="11" idx="0"/>
            <a:endCxn id="10" idx="0"/>
          </p:cNvCxnSpPr>
          <p:nvPr/>
        </p:nvCxnSpPr>
        <p:spPr>
          <a:xfrm rot="16200000" flipV="1">
            <a:off x="5873018" y="1691318"/>
            <a:ext cx="12700" cy="4954602"/>
          </a:xfrm>
          <a:prstGeom prst="bent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 en angle 12">
            <a:extLst>
              <a:ext uri="{FF2B5EF4-FFF2-40B4-BE49-F238E27FC236}">
                <a16:creationId xmlns:a16="http://schemas.microsoft.com/office/drawing/2014/main" id="{39F4285C-E758-267B-330A-6CDAE2F4F63E}"/>
              </a:ext>
            </a:extLst>
          </p:cNvPr>
          <p:cNvCxnSpPr>
            <a:cxnSpLocks/>
            <a:stCxn id="10" idx="2"/>
            <a:endCxn id="11" idx="2"/>
          </p:cNvCxnSpPr>
          <p:nvPr/>
        </p:nvCxnSpPr>
        <p:spPr>
          <a:xfrm rot="16200000" flipH="1">
            <a:off x="5873018" y="2401181"/>
            <a:ext cx="12700" cy="4954602"/>
          </a:xfrm>
          <a:prstGeom prst="bent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A4BFEA9E-592A-5133-75C7-62C392207BD2}"/>
              </a:ext>
            </a:extLst>
          </p:cNvPr>
          <p:cNvSpPr txBox="1"/>
          <p:nvPr/>
        </p:nvSpPr>
        <p:spPr>
          <a:xfrm>
            <a:off x="5498432" y="3465106"/>
            <a:ext cx="770021" cy="307777"/>
          </a:xfrm>
          <a:prstGeom prst="rect">
            <a:avLst/>
          </a:prstGeom>
          <a:noFill/>
        </p:spPr>
        <p:txBody>
          <a:bodyPr wrap="square" rtlCol="0">
            <a:spAutoFit/>
          </a:bodyPr>
          <a:lstStyle/>
          <a:p>
            <a:r>
              <a:rPr lang="en-US" b="1" dirty="0"/>
              <a:t>Action</a:t>
            </a:r>
          </a:p>
        </p:txBody>
      </p:sp>
      <p:sp>
        <p:nvSpPr>
          <p:cNvPr id="18" name="ZoneTexte 17">
            <a:extLst>
              <a:ext uri="{FF2B5EF4-FFF2-40B4-BE49-F238E27FC236}">
                <a16:creationId xmlns:a16="http://schemas.microsoft.com/office/drawing/2014/main" id="{E2F59A32-C144-B8EC-AA9D-B7BD07C71463}"/>
              </a:ext>
            </a:extLst>
          </p:cNvPr>
          <p:cNvSpPr txBox="1"/>
          <p:nvPr/>
        </p:nvSpPr>
        <p:spPr>
          <a:xfrm>
            <a:off x="5258538" y="5283076"/>
            <a:ext cx="1241659" cy="523220"/>
          </a:xfrm>
          <a:prstGeom prst="rect">
            <a:avLst/>
          </a:prstGeom>
          <a:noFill/>
        </p:spPr>
        <p:txBody>
          <a:bodyPr wrap="square" rtlCol="0">
            <a:spAutoFit/>
          </a:bodyPr>
          <a:lstStyle/>
          <a:p>
            <a:r>
              <a:rPr lang="en-US" b="1" dirty="0"/>
              <a:t>Observation</a:t>
            </a:r>
          </a:p>
          <a:p>
            <a:r>
              <a:rPr lang="en-US" b="1" dirty="0"/>
              <a:t>Reward</a:t>
            </a:r>
          </a:p>
        </p:txBody>
      </p:sp>
      <p:sp>
        <p:nvSpPr>
          <p:cNvPr id="3" name="Espace réservé du numéro de diapositive 2">
            <a:extLst>
              <a:ext uri="{FF2B5EF4-FFF2-40B4-BE49-F238E27FC236}">
                <a16:creationId xmlns:a16="http://schemas.microsoft.com/office/drawing/2014/main" id="{A08AB2D5-256A-0CD5-97C3-B66FBDE1E9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10</a:t>
            </a:fld>
            <a:endParaRPr lang="fr-FR"/>
          </a:p>
        </p:txBody>
      </p:sp>
      <p:sp>
        <p:nvSpPr>
          <p:cNvPr id="4" name="Rectangle 9">
            <a:extLst>
              <a:ext uri="{FF2B5EF4-FFF2-40B4-BE49-F238E27FC236}">
                <a16:creationId xmlns:a16="http://schemas.microsoft.com/office/drawing/2014/main" id="{85BDC491-6B4E-1957-0AC1-97FEE484DB95}"/>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sp>
        <p:nvSpPr>
          <p:cNvPr id="8" name="ZoneTexte 7">
            <a:extLst>
              <a:ext uri="{FF2B5EF4-FFF2-40B4-BE49-F238E27FC236}">
                <a16:creationId xmlns:a16="http://schemas.microsoft.com/office/drawing/2014/main" id="{35A7C184-CEF9-D9AD-68F5-BDF439E81E2B}"/>
              </a:ext>
            </a:extLst>
          </p:cNvPr>
          <p:cNvSpPr txBox="1"/>
          <p:nvPr/>
        </p:nvSpPr>
        <p:spPr>
          <a:xfrm>
            <a:off x="2246634" y="2445088"/>
            <a:ext cx="7297547" cy="307777"/>
          </a:xfrm>
          <a:prstGeom prst="rect">
            <a:avLst/>
          </a:prstGeom>
          <a:noFill/>
        </p:spPr>
        <p:txBody>
          <a:bodyPr wrap="square">
            <a:spAutoFit/>
          </a:bodyPr>
          <a:lstStyle/>
          <a:p>
            <a:r>
              <a:rPr lang="fr-FR" sz="1400" i="1" dirty="0">
                <a:latin typeface="Söhne"/>
              </a:rPr>
              <a:t>Le</a:t>
            </a:r>
            <a:r>
              <a:rPr lang="fr-FR" sz="1400" b="1" i="1" dirty="0">
                <a:latin typeface="Söhne"/>
              </a:rPr>
              <a:t> </a:t>
            </a:r>
            <a:r>
              <a:rPr lang="fr-FR" sz="1400" b="1" i="1" dirty="0" err="1">
                <a:latin typeface="Söhne"/>
              </a:rPr>
              <a:t>reinforcement</a:t>
            </a:r>
            <a:r>
              <a:rPr lang="fr-FR" sz="1400" b="1" i="1" dirty="0">
                <a:latin typeface="Söhne"/>
              </a:rPr>
              <a:t> </a:t>
            </a:r>
            <a:r>
              <a:rPr lang="fr-FR" sz="1400" b="1" i="1" dirty="0" err="1">
                <a:latin typeface="Söhne"/>
              </a:rPr>
              <a:t>learning</a:t>
            </a:r>
            <a:r>
              <a:rPr lang="fr-FR" b="1" i="1" dirty="0">
                <a:latin typeface="Söhne"/>
              </a:rPr>
              <a:t> </a:t>
            </a:r>
            <a:r>
              <a:rPr lang="fr-FR" b="0" i="0" dirty="0">
                <a:solidFill>
                  <a:schemeClr val="tx1"/>
                </a:solidFill>
                <a:effectLst/>
                <a:latin typeface="Söhne"/>
              </a:rPr>
              <a:t>(RL) est une sous-discipline de </a:t>
            </a:r>
            <a:r>
              <a:rPr lang="fr-FR" b="1" i="0" dirty="0">
                <a:solidFill>
                  <a:schemeClr val="tx1"/>
                </a:solidFill>
                <a:effectLst/>
                <a:latin typeface="Söhne"/>
              </a:rPr>
              <a:t>l'intelligence artificielle </a:t>
            </a:r>
            <a:endParaRPr lang="fr-FR" b="1" dirty="0">
              <a:solidFill>
                <a:schemeClr val="tx1"/>
              </a:solidFill>
              <a:latin typeface="Söhne"/>
            </a:endParaRPr>
          </a:p>
        </p:txBody>
      </p:sp>
    </p:spTree>
    <p:extLst>
      <p:ext uri="{BB962C8B-B14F-4D97-AF65-F5344CB8AC3E}">
        <p14:creationId xmlns:p14="http://schemas.microsoft.com/office/powerpoint/2010/main" val="15828352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0"/>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59" name="Group 2058">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2060" name="Freeform: Shape 2059">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Freeform: Shape 2060">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Freeform: Shape 2061">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Freeform: Shape 2062">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e 14">
            <a:extLst>
              <a:ext uri="{FF2B5EF4-FFF2-40B4-BE49-F238E27FC236}">
                <a16:creationId xmlns:a16="http://schemas.microsoft.com/office/drawing/2014/main" id="{526E8ADE-687B-B617-B13F-729C349C5888}"/>
              </a:ext>
            </a:extLst>
          </p:cNvPr>
          <p:cNvGrpSpPr/>
          <p:nvPr/>
        </p:nvGrpSpPr>
        <p:grpSpPr>
          <a:xfrm>
            <a:off x="245217" y="257835"/>
            <a:ext cx="3869584" cy="687045"/>
            <a:chOff x="2606890" y="2132199"/>
            <a:chExt cx="3430150" cy="281018"/>
          </a:xfrm>
        </p:grpSpPr>
        <p:sp>
          <p:nvSpPr>
            <p:cNvPr id="16" name="Rectangle 15">
              <a:extLst>
                <a:ext uri="{FF2B5EF4-FFF2-40B4-BE49-F238E27FC236}">
                  <a16:creationId xmlns:a16="http://schemas.microsoft.com/office/drawing/2014/main" id="{5872DA10-B9F6-2510-677B-FC70096CC20F}"/>
                </a:ext>
              </a:extLst>
            </p:cNvPr>
            <p:cNvSpPr/>
            <p:nvPr/>
          </p:nvSpPr>
          <p:spPr>
            <a:xfrm rot="16200000" flipV="1">
              <a:off x="4094504"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17" name="Rectangle 16">
              <a:extLst>
                <a:ext uri="{FF2B5EF4-FFF2-40B4-BE49-F238E27FC236}">
                  <a16:creationId xmlns:a16="http://schemas.microsoft.com/office/drawing/2014/main" id="{59587A93-5631-AA6E-A8A9-7D22DDB71A90}"/>
                </a:ext>
              </a:extLst>
            </p:cNvPr>
            <p:cNvSpPr/>
            <p:nvPr/>
          </p:nvSpPr>
          <p:spPr>
            <a:xfrm>
              <a:off x="2689776" y="2198427"/>
              <a:ext cx="3347264" cy="138477"/>
            </a:xfrm>
            <a:prstGeom prst="rect">
              <a:avLst/>
            </a:prstGeom>
          </p:spPr>
          <p:txBody>
            <a:bodyPr wrap="square">
              <a:spAutoFit/>
            </a:bodyPr>
            <a:lstStyle/>
            <a:p>
              <a:r>
                <a:rPr lang="fr-FR" sz="1600" dirty="0">
                  <a:solidFill>
                    <a:prstClr val="white"/>
                  </a:solidFill>
                  <a:latin typeface="Century Gothic" pitchFamily="34" charset="0"/>
                </a:rPr>
                <a:t>État de l’art</a:t>
              </a:r>
            </a:p>
          </p:txBody>
        </p:sp>
      </p:grpSp>
      <p:sp>
        <p:nvSpPr>
          <p:cNvPr id="39" name="Rectangle 38">
            <a:extLst>
              <a:ext uri="{FF2B5EF4-FFF2-40B4-BE49-F238E27FC236}">
                <a16:creationId xmlns:a16="http://schemas.microsoft.com/office/drawing/2014/main" id="{D8DF1DE2-A561-FABE-3E74-E3EEC759316B}"/>
              </a:ext>
            </a:extLst>
          </p:cNvPr>
          <p:cNvSpPr/>
          <p:nvPr/>
        </p:nvSpPr>
        <p:spPr>
          <a:xfrm>
            <a:off x="5310572" y="266191"/>
            <a:ext cx="1202525" cy="687046"/>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e 20">
            <a:extLst>
              <a:ext uri="{FF2B5EF4-FFF2-40B4-BE49-F238E27FC236}">
                <a16:creationId xmlns:a16="http://schemas.microsoft.com/office/drawing/2014/main" id="{F75A8353-D952-9479-8296-0B3D30E48F22}"/>
              </a:ext>
            </a:extLst>
          </p:cNvPr>
          <p:cNvGrpSpPr/>
          <p:nvPr/>
        </p:nvGrpSpPr>
        <p:grpSpPr>
          <a:xfrm>
            <a:off x="3996790" y="257834"/>
            <a:ext cx="1266746" cy="687045"/>
            <a:chOff x="2606890" y="2132199"/>
            <a:chExt cx="3430150" cy="281018"/>
          </a:xfrm>
          <a:noFill/>
        </p:grpSpPr>
        <p:sp>
          <p:nvSpPr>
            <p:cNvPr id="22" name="Rectangle 21">
              <a:extLst>
                <a:ext uri="{FF2B5EF4-FFF2-40B4-BE49-F238E27FC236}">
                  <a16:creationId xmlns:a16="http://schemas.microsoft.com/office/drawing/2014/main" id="{02005E32-1570-C165-B806-8A9CD14EC6EE}"/>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23" name="Rectangle 22">
              <a:extLst>
                <a:ext uri="{FF2B5EF4-FFF2-40B4-BE49-F238E27FC236}">
                  <a16:creationId xmlns:a16="http://schemas.microsoft.com/office/drawing/2014/main" id="{E5492EEC-1659-4D5F-8588-EF0023DEC2F0}"/>
                </a:ext>
              </a:extLst>
            </p:cNvPr>
            <p:cNvSpPr/>
            <p:nvPr/>
          </p:nvSpPr>
          <p:spPr>
            <a:xfrm>
              <a:off x="2689777" y="2198427"/>
              <a:ext cx="3347263" cy="188832"/>
            </a:xfrm>
            <a:prstGeom prst="rect">
              <a:avLst/>
            </a:prstGeom>
            <a:grpFill/>
            <a:ln>
              <a:noFill/>
            </a:ln>
          </p:spPr>
          <p:txBody>
            <a:bodyPr wrap="square">
              <a:spAutoFit/>
            </a:bodyPr>
            <a:lstStyle/>
            <a:p>
              <a:r>
                <a:rPr lang="fr-FR" sz="1200" dirty="0">
                  <a:solidFill>
                    <a:schemeClr val="tx1"/>
                  </a:solidFill>
                  <a:latin typeface="Century Gothic" pitchFamily="34" charset="0"/>
                </a:rPr>
                <a:t>Cadre général</a:t>
              </a:r>
            </a:p>
          </p:txBody>
        </p:sp>
      </p:grpSp>
      <p:grpSp>
        <p:nvGrpSpPr>
          <p:cNvPr id="30" name="Groupe 29">
            <a:extLst>
              <a:ext uri="{FF2B5EF4-FFF2-40B4-BE49-F238E27FC236}">
                <a16:creationId xmlns:a16="http://schemas.microsoft.com/office/drawing/2014/main" id="{6D7B19D1-1A92-187D-8AC7-674CD212FC26}"/>
              </a:ext>
            </a:extLst>
          </p:cNvPr>
          <p:cNvGrpSpPr/>
          <p:nvPr/>
        </p:nvGrpSpPr>
        <p:grpSpPr>
          <a:xfrm>
            <a:off x="5294147" y="257834"/>
            <a:ext cx="1266746" cy="687045"/>
            <a:chOff x="2606890" y="2132199"/>
            <a:chExt cx="3430150" cy="281018"/>
          </a:xfrm>
          <a:noFill/>
        </p:grpSpPr>
        <p:sp>
          <p:nvSpPr>
            <p:cNvPr id="31" name="Rectangle 30">
              <a:extLst>
                <a:ext uri="{FF2B5EF4-FFF2-40B4-BE49-F238E27FC236}">
                  <a16:creationId xmlns:a16="http://schemas.microsoft.com/office/drawing/2014/main" id="{EBD4A0D8-7975-BBB1-7131-3730F4E73CDA}"/>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32" name="Rectangle 31">
              <a:extLst>
                <a:ext uri="{FF2B5EF4-FFF2-40B4-BE49-F238E27FC236}">
                  <a16:creationId xmlns:a16="http://schemas.microsoft.com/office/drawing/2014/main" id="{5A9227AA-B2E0-A2A8-3526-E9B2D5D88A97}"/>
                </a:ext>
              </a:extLst>
            </p:cNvPr>
            <p:cNvSpPr/>
            <p:nvPr/>
          </p:nvSpPr>
          <p:spPr>
            <a:xfrm>
              <a:off x="2689777" y="2198427"/>
              <a:ext cx="3347263" cy="188832"/>
            </a:xfrm>
            <a:prstGeom prst="rect">
              <a:avLst/>
            </a:prstGeom>
            <a:grpFill/>
            <a:ln>
              <a:noFill/>
            </a:ln>
          </p:spPr>
          <p:txBody>
            <a:bodyPr wrap="square">
              <a:spAutoFit/>
            </a:bodyPr>
            <a:lstStyle/>
            <a:p>
              <a:r>
                <a:rPr lang="fr-FR" sz="1200" dirty="0">
                  <a:solidFill>
                    <a:schemeClr val="bg1"/>
                  </a:solidFill>
                  <a:latin typeface="Century Gothic" pitchFamily="34" charset="0"/>
                </a:rPr>
                <a:t>projection sur notre projet</a:t>
              </a:r>
            </a:p>
          </p:txBody>
        </p:sp>
      </p:grpSp>
      <p:sp>
        <p:nvSpPr>
          <p:cNvPr id="6" name="Google Shape;208;p6">
            <a:extLst>
              <a:ext uri="{FF2B5EF4-FFF2-40B4-BE49-F238E27FC236}">
                <a16:creationId xmlns:a16="http://schemas.microsoft.com/office/drawing/2014/main" id="{77C7E320-3621-D617-3A87-416953375D98}"/>
              </a:ext>
            </a:extLst>
          </p:cNvPr>
          <p:cNvSpPr txBox="1"/>
          <p:nvPr/>
        </p:nvSpPr>
        <p:spPr>
          <a:xfrm>
            <a:off x="693798" y="1131235"/>
            <a:ext cx="9895951" cy="1033669"/>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fr-FR" sz="4000" b="0" i="0" u="none" strike="noStrike" cap="none" dirty="0">
                <a:solidFill>
                  <a:schemeClr val="dk1"/>
                </a:solidFill>
                <a:latin typeface="Times New Roman"/>
                <a:ea typeface="Times New Roman"/>
                <a:cs typeface="Times New Roman"/>
                <a:sym typeface="Times New Roman"/>
              </a:rPr>
              <a:t>projection sur notre projet</a:t>
            </a:r>
          </a:p>
        </p:txBody>
      </p:sp>
      <p:sp>
        <p:nvSpPr>
          <p:cNvPr id="7" name="Google Shape;209;p6">
            <a:extLst>
              <a:ext uri="{FF2B5EF4-FFF2-40B4-BE49-F238E27FC236}">
                <a16:creationId xmlns:a16="http://schemas.microsoft.com/office/drawing/2014/main" id="{3B233C3A-487E-63F5-38F4-962323A4654F}"/>
              </a:ext>
            </a:extLst>
          </p:cNvPr>
          <p:cNvSpPr txBox="1">
            <a:spLocks noGrp="1"/>
          </p:cNvSpPr>
          <p:nvPr>
            <p:ph type="body" idx="1"/>
          </p:nvPr>
        </p:nvSpPr>
        <p:spPr>
          <a:xfrm>
            <a:off x="779757" y="2669773"/>
            <a:ext cx="9724031" cy="3683358"/>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000"/>
              <a:buNone/>
            </a:pPr>
            <a:endParaRPr lang="fr-FR" sz="2000" dirty="0"/>
          </a:p>
          <a:p>
            <a:pPr marL="228600" lvl="0" indent="-228600" algn="l" rtl="0">
              <a:lnSpc>
                <a:spcPct val="90000"/>
              </a:lnSpc>
              <a:spcBef>
                <a:spcPts val="0"/>
              </a:spcBef>
              <a:spcAft>
                <a:spcPts val="0"/>
              </a:spcAft>
              <a:buClr>
                <a:schemeClr val="dk1"/>
              </a:buClr>
              <a:buSzPts val="2000"/>
              <a:buChar char="•"/>
            </a:pPr>
            <a:r>
              <a:rPr lang="fr-FR" sz="2000" dirty="0"/>
              <a:t>Dans le contexte de notre projet, nous utilisons l'RL pour développer un système de contrôle de feux de circulation intelligent et adaptable, qui peut apprendre à optimiser le flux de trafic en réponse à différents schémas de trafic.</a:t>
            </a:r>
          </a:p>
        </p:txBody>
      </p:sp>
      <p:sp>
        <p:nvSpPr>
          <p:cNvPr id="19" name="Rectangle 18">
            <a:extLst>
              <a:ext uri="{FF2B5EF4-FFF2-40B4-BE49-F238E27FC236}">
                <a16:creationId xmlns:a16="http://schemas.microsoft.com/office/drawing/2014/main" id="{CBDE885D-2A4E-671D-BE65-1F5F5C2F7CBF}"/>
              </a:ext>
            </a:extLst>
          </p:cNvPr>
          <p:cNvSpPr/>
          <p:nvPr/>
        </p:nvSpPr>
        <p:spPr>
          <a:xfrm>
            <a:off x="2312125" y="2012651"/>
            <a:ext cx="6988629" cy="268044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 coins arrondis 9">
            <a:extLst>
              <a:ext uri="{FF2B5EF4-FFF2-40B4-BE49-F238E27FC236}">
                <a16:creationId xmlns:a16="http://schemas.microsoft.com/office/drawing/2014/main" id="{6E42EA9D-C924-E739-7CFD-C800D2C41B57}"/>
              </a:ext>
            </a:extLst>
          </p:cNvPr>
          <p:cNvSpPr/>
          <p:nvPr/>
        </p:nvSpPr>
        <p:spPr>
          <a:xfrm>
            <a:off x="2493582" y="2885131"/>
            <a:ext cx="1682014" cy="709863"/>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Environment</a:t>
            </a:r>
          </a:p>
        </p:txBody>
      </p:sp>
      <p:sp>
        <p:nvSpPr>
          <p:cNvPr id="11" name="Rectangle : coins arrondis 10">
            <a:extLst>
              <a:ext uri="{FF2B5EF4-FFF2-40B4-BE49-F238E27FC236}">
                <a16:creationId xmlns:a16="http://schemas.microsoft.com/office/drawing/2014/main" id="{5A0BF170-4EC9-4E02-9BB1-EFA7D1FED57A}"/>
              </a:ext>
            </a:extLst>
          </p:cNvPr>
          <p:cNvSpPr/>
          <p:nvPr/>
        </p:nvSpPr>
        <p:spPr>
          <a:xfrm>
            <a:off x="7448184" y="2885131"/>
            <a:ext cx="1682014" cy="709863"/>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cxnSp>
        <p:nvCxnSpPr>
          <p:cNvPr id="12" name="Connecteur : en angle 11">
            <a:extLst>
              <a:ext uri="{FF2B5EF4-FFF2-40B4-BE49-F238E27FC236}">
                <a16:creationId xmlns:a16="http://schemas.microsoft.com/office/drawing/2014/main" id="{CD617640-1CE7-7726-F1EC-31BC1D6B7A02}"/>
              </a:ext>
            </a:extLst>
          </p:cNvPr>
          <p:cNvCxnSpPr>
            <a:cxnSpLocks/>
            <a:stCxn id="11" idx="0"/>
            <a:endCxn id="10" idx="0"/>
          </p:cNvCxnSpPr>
          <p:nvPr/>
        </p:nvCxnSpPr>
        <p:spPr>
          <a:xfrm rot="16200000" flipV="1">
            <a:off x="5811890" y="407830"/>
            <a:ext cx="12700" cy="4954602"/>
          </a:xfrm>
          <a:prstGeom prst="bent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 en angle 12">
            <a:extLst>
              <a:ext uri="{FF2B5EF4-FFF2-40B4-BE49-F238E27FC236}">
                <a16:creationId xmlns:a16="http://schemas.microsoft.com/office/drawing/2014/main" id="{39F4285C-E758-267B-330A-6CDAE2F4F63E}"/>
              </a:ext>
            </a:extLst>
          </p:cNvPr>
          <p:cNvCxnSpPr>
            <a:cxnSpLocks/>
            <a:stCxn id="10" idx="2"/>
            <a:endCxn id="11" idx="2"/>
          </p:cNvCxnSpPr>
          <p:nvPr/>
        </p:nvCxnSpPr>
        <p:spPr>
          <a:xfrm rot="16200000" flipH="1">
            <a:off x="5811890" y="1117693"/>
            <a:ext cx="12700" cy="4954602"/>
          </a:xfrm>
          <a:prstGeom prst="bent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A4BFEA9E-592A-5133-75C7-62C392207BD2}"/>
              </a:ext>
            </a:extLst>
          </p:cNvPr>
          <p:cNvSpPr txBox="1"/>
          <p:nvPr/>
        </p:nvSpPr>
        <p:spPr>
          <a:xfrm>
            <a:off x="5437304" y="2181618"/>
            <a:ext cx="770021" cy="307777"/>
          </a:xfrm>
          <a:prstGeom prst="rect">
            <a:avLst/>
          </a:prstGeom>
          <a:noFill/>
        </p:spPr>
        <p:txBody>
          <a:bodyPr wrap="square" rtlCol="0">
            <a:spAutoFit/>
          </a:bodyPr>
          <a:lstStyle/>
          <a:p>
            <a:r>
              <a:rPr lang="en-US" b="1" dirty="0"/>
              <a:t>Action</a:t>
            </a:r>
          </a:p>
        </p:txBody>
      </p:sp>
      <p:sp>
        <p:nvSpPr>
          <p:cNvPr id="18" name="ZoneTexte 17">
            <a:extLst>
              <a:ext uri="{FF2B5EF4-FFF2-40B4-BE49-F238E27FC236}">
                <a16:creationId xmlns:a16="http://schemas.microsoft.com/office/drawing/2014/main" id="{E2F59A32-C144-B8EC-AA9D-B7BD07C71463}"/>
              </a:ext>
            </a:extLst>
          </p:cNvPr>
          <p:cNvSpPr txBox="1"/>
          <p:nvPr/>
        </p:nvSpPr>
        <p:spPr>
          <a:xfrm>
            <a:off x="5197410" y="3999588"/>
            <a:ext cx="1241659" cy="523220"/>
          </a:xfrm>
          <a:prstGeom prst="rect">
            <a:avLst/>
          </a:prstGeom>
          <a:noFill/>
        </p:spPr>
        <p:txBody>
          <a:bodyPr wrap="square" rtlCol="0">
            <a:spAutoFit/>
          </a:bodyPr>
          <a:lstStyle/>
          <a:p>
            <a:r>
              <a:rPr lang="en-US" b="1" dirty="0"/>
              <a:t>Observation</a:t>
            </a:r>
          </a:p>
          <a:p>
            <a:r>
              <a:rPr lang="en-US" b="1" dirty="0"/>
              <a:t>Reward</a:t>
            </a:r>
          </a:p>
        </p:txBody>
      </p:sp>
      <p:sp>
        <p:nvSpPr>
          <p:cNvPr id="24" name="Espace réservé du numéro de diapositive 23">
            <a:extLst>
              <a:ext uri="{FF2B5EF4-FFF2-40B4-BE49-F238E27FC236}">
                <a16:creationId xmlns:a16="http://schemas.microsoft.com/office/drawing/2014/main" id="{7DE4359A-BA3D-B666-B081-E4169031D0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11</a:t>
            </a:fld>
            <a:endParaRPr lang="fr-FR"/>
          </a:p>
        </p:txBody>
      </p:sp>
      <p:sp>
        <p:nvSpPr>
          <p:cNvPr id="25" name="Rectangle 9">
            <a:extLst>
              <a:ext uri="{FF2B5EF4-FFF2-40B4-BE49-F238E27FC236}">
                <a16:creationId xmlns:a16="http://schemas.microsoft.com/office/drawing/2014/main" id="{5437AC57-179B-F31A-678B-A1CBB3CA2FB0}"/>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spTree>
    <p:extLst>
      <p:ext uri="{BB962C8B-B14F-4D97-AF65-F5344CB8AC3E}">
        <p14:creationId xmlns:p14="http://schemas.microsoft.com/office/powerpoint/2010/main" val="1885419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space réservé du numéro de diapositive 17"/>
          <p:cNvSpPr>
            <a:spLocks noGrp="1"/>
          </p:cNvSpPr>
          <p:nvPr>
            <p:ph type="sldNum" sz="quarter" idx="12"/>
          </p:nvPr>
        </p:nvSpPr>
        <p:spPr>
          <a:xfrm>
            <a:off x="8077200" y="6553150"/>
            <a:ext cx="2133600" cy="476250"/>
          </a:xfrm>
        </p:spPr>
        <p:txBody>
          <a:bodyPr/>
          <a:lstStyle/>
          <a:p>
            <a:pPr>
              <a:defRPr/>
            </a:pPr>
            <a:fld id="{6A7C5893-520F-4B8C-85B1-8E6CCFC28006}" type="slidenum">
              <a:rPr lang="fr-FR" smtClean="0">
                <a:solidFill>
                  <a:prstClr val="black">
                    <a:tint val="75000"/>
                  </a:prstClr>
                </a:solidFill>
              </a:rPr>
              <a:pPr>
                <a:defRPr/>
              </a:pPr>
              <a:t>12</a:t>
            </a:fld>
            <a:endParaRPr lang="fr-FR" dirty="0">
              <a:solidFill>
                <a:prstClr val="black">
                  <a:tint val="75000"/>
                </a:prstClr>
              </a:solidFill>
            </a:endParaRPr>
          </a:p>
        </p:txBody>
      </p:sp>
      <p:sp>
        <p:nvSpPr>
          <p:cNvPr id="19" name="Text Box 12"/>
          <p:cNvSpPr txBox="1">
            <a:spLocks noChangeArrowheads="1"/>
          </p:cNvSpPr>
          <p:nvPr/>
        </p:nvSpPr>
        <p:spPr bwMode="auto">
          <a:xfrm>
            <a:off x="4908848" y="6534835"/>
            <a:ext cx="3312765" cy="307777"/>
          </a:xfrm>
          <a:prstGeom prst="rect">
            <a:avLst/>
          </a:prstGeom>
          <a:noFill/>
          <a:ln w="9525">
            <a:noFill/>
            <a:miter lim="800000"/>
            <a:headEnd/>
            <a:tailEnd/>
          </a:ln>
          <a:effectLst/>
        </p:spPr>
        <p:txBody>
          <a:bodyPr wrap="square">
            <a:spAutoFit/>
          </a:bodyPr>
          <a:lstStyle/>
          <a:p>
            <a:r>
              <a:rPr lang="fr-FR" sz="1400" dirty="0">
                <a:solidFill>
                  <a:prstClr val="white"/>
                </a:solidFill>
                <a:latin typeface="Georgia" pitchFamily="18" charset="0"/>
              </a:rPr>
              <a:t>Année universitaire 2012/2013</a:t>
            </a:r>
          </a:p>
        </p:txBody>
      </p:sp>
      <p:sp>
        <p:nvSpPr>
          <p:cNvPr id="25" name="Espace réservé du numéro de diapositive 17"/>
          <p:cNvSpPr txBox="1">
            <a:spLocks/>
          </p:cNvSpPr>
          <p:nvPr/>
        </p:nvSpPr>
        <p:spPr>
          <a:xfrm>
            <a:off x="5879976" y="6481142"/>
            <a:ext cx="360040" cy="476250"/>
          </a:xfrm>
          <a:prstGeom prst="rect">
            <a:avLst/>
          </a:prstGeom>
        </p:spPr>
        <p:txBody>
          <a:bodyPr vert="horz" lIns="91440" tIns="45720" rIns="91440" bIns="45720" rtlCol="0" anchor="ctr"/>
          <a:lstStyle/>
          <a:p>
            <a:pPr algn="r">
              <a:defRPr/>
            </a:pPr>
            <a:fld id="{6A7C5893-520F-4B8C-85B1-8E6CCFC28006}" type="slidenum">
              <a:rPr lang="fr-FR" sz="1200" b="1">
                <a:solidFill>
                  <a:prstClr val="white"/>
                </a:solidFill>
                <a:latin typeface="Century Gothic" pitchFamily="34" charset="0"/>
              </a:rPr>
              <a:pPr algn="r">
                <a:defRPr/>
              </a:pPr>
              <a:t>12</a:t>
            </a:fld>
            <a:endParaRPr lang="fr-FR" sz="1200" b="1" dirty="0">
              <a:solidFill>
                <a:prstClr val="white"/>
              </a:solidFill>
              <a:latin typeface="Century Gothic" pitchFamily="34" charset="0"/>
            </a:endParaRPr>
          </a:p>
        </p:txBody>
      </p:sp>
      <p:sp>
        <p:nvSpPr>
          <p:cNvPr id="86" name="Rectangle 85"/>
          <p:cNvSpPr/>
          <p:nvPr/>
        </p:nvSpPr>
        <p:spPr>
          <a:xfrm>
            <a:off x="1872094" y="6025278"/>
            <a:ext cx="373820" cy="369332"/>
          </a:xfrm>
          <a:prstGeom prst="rect">
            <a:avLst/>
          </a:prstGeom>
        </p:spPr>
        <p:txBody>
          <a:bodyPr wrap="none">
            <a:spAutoFit/>
          </a:bodyPr>
          <a:lstStyle/>
          <a:p>
            <a:pPr algn="ctr"/>
            <a:r>
              <a:rPr lang="fr-FR" dirty="0">
                <a:solidFill>
                  <a:prstClr val="white"/>
                </a:solidFill>
              </a:rPr>
              <a:t>IV</a:t>
            </a:r>
          </a:p>
        </p:txBody>
      </p:sp>
      <p:sp>
        <p:nvSpPr>
          <p:cNvPr id="52" name="Rectangle 51"/>
          <p:cNvSpPr/>
          <p:nvPr/>
        </p:nvSpPr>
        <p:spPr>
          <a:xfrm>
            <a:off x="667489" y="892967"/>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prstClr val="white"/>
                </a:solidFill>
                <a:latin typeface="Century Gothic" pitchFamily="34" charset="0"/>
              </a:rPr>
              <a:t>IV</a:t>
            </a:r>
          </a:p>
        </p:txBody>
      </p:sp>
      <p:grpSp>
        <p:nvGrpSpPr>
          <p:cNvPr id="3" name="Groupe 2">
            <a:extLst>
              <a:ext uri="{FF2B5EF4-FFF2-40B4-BE49-F238E27FC236}">
                <a16:creationId xmlns:a16="http://schemas.microsoft.com/office/drawing/2014/main" id="{975BFAEF-5D51-BA71-2F01-48FE93CF5241}"/>
              </a:ext>
            </a:extLst>
          </p:cNvPr>
          <p:cNvGrpSpPr/>
          <p:nvPr/>
        </p:nvGrpSpPr>
        <p:grpSpPr>
          <a:xfrm>
            <a:off x="3090016" y="2416674"/>
            <a:ext cx="6011967" cy="1299078"/>
            <a:chOff x="2606890" y="2132199"/>
            <a:chExt cx="3430150" cy="281018"/>
          </a:xfrm>
        </p:grpSpPr>
        <p:sp>
          <p:nvSpPr>
            <p:cNvPr id="48" name="Rectangle 47"/>
            <p:cNvSpPr/>
            <p:nvPr/>
          </p:nvSpPr>
          <p:spPr>
            <a:xfrm rot="16200000" flipV="1">
              <a:off x="4094504"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53" name="Rectangle 52"/>
            <p:cNvSpPr/>
            <p:nvPr/>
          </p:nvSpPr>
          <p:spPr>
            <a:xfrm>
              <a:off x="2689776" y="2198427"/>
              <a:ext cx="3347264" cy="126499"/>
            </a:xfrm>
            <a:prstGeom prst="rect">
              <a:avLst/>
            </a:prstGeom>
          </p:spPr>
          <p:txBody>
            <a:bodyPr wrap="square">
              <a:spAutoFit/>
            </a:bodyPr>
            <a:lstStyle/>
            <a:p>
              <a:pPr algn="ctr"/>
              <a:r>
                <a:rPr lang="fr-FR" sz="3200" dirty="0">
                  <a:solidFill>
                    <a:prstClr val="white"/>
                  </a:solidFill>
                  <a:latin typeface="Century Gothic" pitchFamily="34" charset="0"/>
                </a:rPr>
                <a:t>solutions proposées</a:t>
              </a:r>
            </a:p>
          </p:txBody>
        </p:sp>
      </p:grpSp>
      <p:sp>
        <p:nvSpPr>
          <p:cNvPr id="55" name="Rectangle 7"/>
          <p:cNvSpPr>
            <a:spLocks noChangeArrowheads="1"/>
          </p:cNvSpPr>
          <p:nvPr/>
        </p:nvSpPr>
        <p:spPr bwMode="gray">
          <a:xfrm>
            <a:off x="1487996" y="605227"/>
            <a:ext cx="9144000" cy="45719"/>
          </a:xfrm>
          <a:prstGeom prst="rect">
            <a:avLst/>
          </a:prstGeom>
          <a:solidFill>
            <a:schemeClr val="bg1">
              <a:lumMod val="65000"/>
            </a:schemeClr>
          </a:solidFill>
          <a:ln w="3175">
            <a:solidFill>
              <a:schemeClr val="bg1">
                <a:lumMod val="75000"/>
              </a:schemeClr>
            </a:solidFill>
            <a:miter lim="800000"/>
            <a:headEnd/>
            <a:tailEnd/>
          </a:ln>
          <a:effectLst/>
        </p:spPr>
        <p:txBody>
          <a:bodyPr wrap="none" anchor="ctr"/>
          <a:lstStyle/>
          <a:p>
            <a:endParaRPr lang="fr-FR" dirty="0">
              <a:ln w="6350">
                <a:solidFill>
                  <a:prstClr val="black"/>
                </a:solidFill>
              </a:ln>
              <a:solidFill>
                <a:prstClr val="black"/>
              </a:solidFill>
            </a:endParaRPr>
          </a:p>
        </p:txBody>
      </p:sp>
      <p:sp>
        <p:nvSpPr>
          <p:cNvPr id="54" name="Espace réservé du numéro de diapositive 17"/>
          <p:cNvSpPr txBox="1">
            <a:spLocks/>
          </p:cNvSpPr>
          <p:nvPr/>
        </p:nvSpPr>
        <p:spPr>
          <a:xfrm>
            <a:off x="5959529" y="6479710"/>
            <a:ext cx="360040" cy="476250"/>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fr-FR" sz="1600" b="1" dirty="0">
                <a:solidFill>
                  <a:prstClr val="white"/>
                </a:solidFill>
                <a:latin typeface="Century Gothic" panose="020B0502020202020204" pitchFamily="34" charset="0"/>
              </a:rPr>
              <a:t>2</a:t>
            </a:r>
          </a:p>
        </p:txBody>
      </p:sp>
      <p:pic>
        <p:nvPicPr>
          <p:cNvPr id="57" name="Image 56"/>
          <p:cNvPicPr/>
          <p:nvPr/>
        </p:nvPicPr>
        <p:blipFill>
          <a:blip r:embed="rId3" cstate="print">
            <a:extLst>
              <a:ext uri="{28A0092B-C50C-407E-A947-70E740481C1C}">
                <a14:useLocalDpi xmlns:a14="http://schemas.microsoft.com/office/drawing/2010/main" val="0"/>
              </a:ext>
            </a:extLst>
          </a:blip>
          <a:stretch>
            <a:fillRect/>
          </a:stretch>
        </p:blipFill>
        <p:spPr bwMode="auto">
          <a:xfrm>
            <a:off x="956561" y="6375020"/>
            <a:ext cx="429969" cy="467592"/>
          </a:xfrm>
          <a:prstGeom prst="rect">
            <a:avLst/>
          </a:prstGeom>
          <a:noFill/>
        </p:spPr>
      </p:pic>
      <p:sp>
        <p:nvSpPr>
          <p:cNvPr id="66" name="Rectangle 9">
            <a:extLst>
              <a:ext uri="{FF2B5EF4-FFF2-40B4-BE49-F238E27FC236}">
                <a16:creationId xmlns:a16="http://schemas.microsoft.com/office/drawing/2014/main" id="{B5BB449C-59E4-4DB7-888B-95E21B67C0D4}"/>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spTree>
    <p:extLst>
      <p:ext uri="{BB962C8B-B14F-4D97-AF65-F5344CB8AC3E}">
        <p14:creationId xmlns:p14="http://schemas.microsoft.com/office/powerpoint/2010/main" val="39042686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0"/>
        <p:cNvGrpSpPr/>
        <p:nvPr/>
      </p:nvGrpSpPr>
      <p:grpSpPr>
        <a:xfrm>
          <a:off x="0" y="0"/>
          <a:ext cx="0" cy="0"/>
          <a:chOff x="0" y="0"/>
          <a:chExt cx="0" cy="0"/>
        </a:xfrm>
      </p:grpSpPr>
      <p:sp>
        <p:nvSpPr>
          <p:cNvPr id="27" name="Rectangle 26">
            <a:extLst>
              <a:ext uri="{FF2B5EF4-FFF2-40B4-BE49-F238E27FC236}">
                <a16:creationId xmlns:a16="http://schemas.microsoft.com/office/drawing/2014/main" id="{9D247606-71E9-15B5-74F0-20424BFF5DE1}"/>
              </a:ext>
            </a:extLst>
          </p:cNvPr>
          <p:cNvSpPr/>
          <p:nvPr/>
        </p:nvSpPr>
        <p:spPr>
          <a:xfrm>
            <a:off x="4031065" y="347285"/>
            <a:ext cx="1097050" cy="50814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584D52B-7630-D447-2FC6-D5E40E1EE1A8}"/>
              </a:ext>
            </a:extLst>
          </p:cNvPr>
          <p:cNvSpPr/>
          <p:nvPr/>
        </p:nvSpPr>
        <p:spPr>
          <a:xfrm>
            <a:off x="4031065" y="346882"/>
            <a:ext cx="1097050" cy="50814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55" name="Rectangle 2054">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59" name="Group 2058">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2060" name="Freeform: Shape 2059">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Freeform: Shape 2060">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Freeform: Shape 2061">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Freeform: Shape 2062">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e 14">
            <a:extLst>
              <a:ext uri="{FF2B5EF4-FFF2-40B4-BE49-F238E27FC236}">
                <a16:creationId xmlns:a16="http://schemas.microsoft.com/office/drawing/2014/main" id="{526E8ADE-687B-B617-B13F-729C349C5888}"/>
              </a:ext>
            </a:extLst>
          </p:cNvPr>
          <p:cNvGrpSpPr/>
          <p:nvPr/>
        </p:nvGrpSpPr>
        <p:grpSpPr>
          <a:xfrm>
            <a:off x="245217" y="257835"/>
            <a:ext cx="3869584" cy="687045"/>
            <a:chOff x="2606890" y="2132199"/>
            <a:chExt cx="3430150" cy="281018"/>
          </a:xfrm>
        </p:grpSpPr>
        <p:sp>
          <p:nvSpPr>
            <p:cNvPr id="16" name="Rectangle 15">
              <a:extLst>
                <a:ext uri="{FF2B5EF4-FFF2-40B4-BE49-F238E27FC236}">
                  <a16:creationId xmlns:a16="http://schemas.microsoft.com/office/drawing/2014/main" id="{5872DA10-B9F6-2510-677B-FC70096CC20F}"/>
                </a:ext>
              </a:extLst>
            </p:cNvPr>
            <p:cNvSpPr/>
            <p:nvPr/>
          </p:nvSpPr>
          <p:spPr>
            <a:xfrm rot="16200000" flipV="1">
              <a:off x="4094504"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17" name="Rectangle 16">
              <a:extLst>
                <a:ext uri="{FF2B5EF4-FFF2-40B4-BE49-F238E27FC236}">
                  <a16:creationId xmlns:a16="http://schemas.microsoft.com/office/drawing/2014/main" id="{59587A93-5631-AA6E-A8A9-7D22DDB71A90}"/>
                </a:ext>
              </a:extLst>
            </p:cNvPr>
            <p:cNvSpPr/>
            <p:nvPr/>
          </p:nvSpPr>
          <p:spPr>
            <a:xfrm>
              <a:off x="2689776" y="2198427"/>
              <a:ext cx="3347264" cy="138477"/>
            </a:xfrm>
            <a:prstGeom prst="rect">
              <a:avLst/>
            </a:prstGeom>
          </p:spPr>
          <p:txBody>
            <a:bodyPr wrap="square">
              <a:spAutoFit/>
            </a:bodyPr>
            <a:lstStyle/>
            <a:p>
              <a:r>
                <a:rPr lang="fr-FR" sz="1600" dirty="0">
                  <a:solidFill>
                    <a:prstClr val="white"/>
                  </a:solidFill>
                  <a:latin typeface="Century Gothic" pitchFamily="34" charset="0"/>
                </a:rPr>
                <a:t>solutions proposées</a:t>
              </a:r>
            </a:p>
          </p:txBody>
        </p:sp>
      </p:grpSp>
      <p:grpSp>
        <p:nvGrpSpPr>
          <p:cNvPr id="30" name="Groupe 29">
            <a:extLst>
              <a:ext uri="{FF2B5EF4-FFF2-40B4-BE49-F238E27FC236}">
                <a16:creationId xmlns:a16="http://schemas.microsoft.com/office/drawing/2014/main" id="{6D7B19D1-1A92-187D-8AC7-674CD212FC26}"/>
              </a:ext>
            </a:extLst>
          </p:cNvPr>
          <p:cNvGrpSpPr/>
          <p:nvPr/>
        </p:nvGrpSpPr>
        <p:grpSpPr>
          <a:xfrm>
            <a:off x="5294147" y="257834"/>
            <a:ext cx="1266746" cy="687045"/>
            <a:chOff x="2606890" y="2132199"/>
            <a:chExt cx="3430150" cy="281018"/>
          </a:xfrm>
          <a:noFill/>
        </p:grpSpPr>
        <p:sp>
          <p:nvSpPr>
            <p:cNvPr id="31" name="Rectangle 30">
              <a:extLst>
                <a:ext uri="{FF2B5EF4-FFF2-40B4-BE49-F238E27FC236}">
                  <a16:creationId xmlns:a16="http://schemas.microsoft.com/office/drawing/2014/main" id="{EBD4A0D8-7975-BBB1-7131-3730F4E73CDA}"/>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32" name="Rectangle 31">
              <a:extLst>
                <a:ext uri="{FF2B5EF4-FFF2-40B4-BE49-F238E27FC236}">
                  <a16:creationId xmlns:a16="http://schemas.microsoft.com/office/drawing/2014/main" id="{5A9227AA-B2E0-A2A8-3526-E9B2D5D88A97}"/>
                </a:ext>
              </a:extLst>
            </p:cNvPr>
            <p:cNvSpPr/>
            <p:nvPr/>
          </p:nvSpPr>
          <p:spPr>
            <a:xfrm>
              <a:off x="2689777" y="2198427"/>
              <a:ext cx="3347263" cy="113299"/>
            </a:xfrm>
            <a:prstGeom prst="rect">
              <a:avLst/>
            </a:prstGeom>
            <a:grpFill/>
            <a:ln>
              <a:noFill/>
            </a:ln>
          </p:spPr>
          <p:txBody>
            <a:bodyPr wrap="square">
              <a:spAutoFit/>
            </a:bodyPr>
            <a:lstStyle/>
            <a:p>
              <a:r>
                <a:rPr lang="fr-FR" sz="1200" dirty="0">
                  <a:solidFill>
                    <a:schemeClr val="tx1"/>
                  </a:solidFill>
                  <a:latin typeface="Century Gothic" pitchFamily="34" charset="0"/>
                </a:rPr>
                <a:t>MARL</a:t>
              </a:r>
            </a:p>
          </p:txBody>
        </p:sp>
      </p:grpSp>
      <p:sp>
        <p:nvSpPr>
          <p:cNvPr id="6" name="Google Shape;208;p6">
            <a:extLst>
              <a:ext uri="{FF2B5EF4-FFF2-40B4-BE49-F238E27FC236}">
                <a16:creationId xmlns:a16="http://schemas.microsoft.com/office/drawing/2014/main" id="{77C7E320-3621-D617-3A87-416953375D98}"/>
              </a:ext>
            </a:extLst>
          </p:cNvPr>
          <p:cNvSpPr txBox="1"/>
          <p:nvPr/>
        </p:nvSpPr>
        <p:spPr>
          <a:xfrm>
            <a:off x="693798" y="1131235"/>
            <a:ext cx="9895951" cy="1033669"/>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fr-FR" sz="4000" b="0" i="0" u="none" strike="noStrike" cap="none" dirty="0">
                <a:solidFill>
                  <a:schemeClr val="dk1"/>
                </a:solidFill>
                <a:latin typeface="Times New Roman"/>
                <a:ea typeface="Times New Roman"/>
                <a:cs typeface="Times New Roman"/>
                <a:sym typeface="Times New Roman"/>
              </a:rPr>
              <a:t>Mono agent</a:t>
            </a:r>
          </a:p>
        </p:txBody>
      </p:sp>
      <p:sp>
        <p:nvSpPr>
          <p:cNvPr id="7" name="Google Shape;209;p6">
            <a:extLst>
              <a:ext uri="{FF2B5EF4-FFF2-40B4-BE49-F238E27FC236}">
                <a16:creationId xmlns:a16="http://schemas.microsoft.com/office/drawing/2014/main" id="{3B233C3A-487E-63F5-38F4-962323A4654F}"/>
              </a:ext>
            </a:extLst>
          </p:cNvPr>
          <p:cNvSpPr txBox="1">
            <a:spLocks noGrp="1"/>
          </p:cNvSpPr>
          <p:nvPr>
            <p:ph type="body" idx="1"/>
          </p:nvPr>
        </p:nvSpPr>
        <p:spPr>
          <a:xfrm>
            <a:off x="779757" y="2681129"/>
            <a:ext cx="9724031" cy="3683358"/>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000"/>
              <a:buNone/>
            </a:pPr>
            <a:endParaRPr lang="fr-FR" sz="2000" dirty="0"/>
          </a:p>
          <a:p>
            <a:pPr marL="228600" lvl="0" indent="-228600" algn="l" rtl="0">
              <a:lnSpc>
                <a:spcPct val="90000"/>
              </a:lnSpc>
              <a:spcBef>
                <a:spcPts val="0"/>
              </a:spcBef>
              <a:spcAft>
                <a:spcPts val="0"/>
              </a:spcAft>
              <a:buClr>
                <a:schemeClr val="dk1"/>
              </a:buClr>
              <a:buSzPts val="2000"/>
              <a:buChar char="•"/>
            </a:pPr>
            <a:r>
              <a:rPr lang="fr-FR" sz="2000" dirty="0"/>
              <a:t>Nous avons d'abord abordé ce problème en utilisant un modèle à agent unique. Dans ce contexte, "agent unique" signifie que nous avons modélisé le problème comme si un seul agent était responsable du contrôle de tous les feux de circulation dans la ville.</a:t>
            </a:r>
          </a:p>
          <a:p>
            <a:pPr marL="228600" lvl="0" indent="-228600" algn="l" rtl="0">
              <a:lnSpc>
                <a:spcPct val="90000"/>
              </a:lnSpc>
              <a:spcBef>
                <a:spcPts val="0"/>
              </a:spcBef>
              <a:spcAft>
                <a:spcPts val="0"/>
              </a:spcAft>
              <a:buClr>
                <a:schemeClr val="dk1"/>
              </a:buClr>
              <a:buSzPts val="2000"/>
              <a:buChar char="•"/>
            </a:pPr>
            <a:endParaRPr lang="fr-FR" sz="2000" dirty="0"/>
          </a:p>
        </p:txBody>
      </p:sp>
      <p:sp>
        <p:nvSpPr>
          <p:cNvPr id="19" name="Rectangle 18">
            <a:extLst>
              <a:ext uri="{FF2B5EF4-FFF2-40B4-BE49-F238E27FC236}">
                <a16:creationId xmlns:a16="http://schemas.microsoft.com/office/drawing/2014/main" id="{CBDE885D-2A4E-671D-BE65-1F5F5C2F7CBF}"/>
              </a:ext>
            </a:extLst>
          </p:cNvPr>
          <p:cNvSpPr/>
          <p:nvPr/>
        </p:nvSpPr>
        <p:spPr>
          <a:xfrm>
            <a:off x="2312125" y="2012651"/>
            <a:ext cx="6988629" cy="268044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Rectangle : coins arrondis 1">
            <a:extLst>
              <a:ext uri="{FF2B5EF4-FFF2-40B4-BE49-F238E27FC236}">
                <a16:creationId xmlns:a16="http://schemas.microsoft.com/office/drawing/2014/main" id="{D1406E3A-1CDE-586A-6E91-A94AA265A8BA}"/>
              </a:ext>
            </a:extLst>
          </p:cNvPr>
          <p:cNvSpPr/>
          <p:nvPr/>
        </p:nvSpPr>
        <p:spPr>
          <a:xfrm>
            <a:off x="2493582" y="2953383"/>
            <a:ext cx="1682014" cy="709863"/>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Network</a:t>
            </a:r>
          </a:p>
        </p:txBody>
      </p:sp>
      <p:sp>
        <p:nvSpPr>
          <p:cNvPr id="3" name="Rectangle : coins arrondis 2">
            <a:extLst>
              <a:ext uri="{FF2B5EF4-FFF2-40B4-BE49-F238E27FC236}">
                <a16:creationId xmlns:a16="http://schemas.microsoft.com/office/drawing/2014/main" id="{CCD9BFCE-25A0-6B29-03D3-947327143702}"/>
              </a:ext>
            </a:extLst>
          </p:cNvPr>
          <p:cNvSpPr/>
          <p:nvPr/>
        </p:nvSpPr>
        <p:spPr>
          <a:xfrm>
            <a:off x="7448184" y="2953383"/>
            <a:ext cx="1682014" cy="709863"/>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cxnSp>
        <p:nvCxnSpPr>
          <p:cNvPr id="4" name="Connecteur : en angle 3">
            <a:extLst>
              <a:ext uri="{FF2B5EF4-FFF2-40B4-BE49-F238E27FC236}">
                <a16:creationId xmlns:a16="http://schemas.microsoft.com/office/drawing/2014/main" id="{C2E264AB-8FF3-EEFE-5F61-73B581E16E47}"/>
              </a:ext>
            </a:extLst>
          </p:cNvPr>
          <p:cNvCxnSpPr>
            <a:cxnSpLocks/>
            <a:stCxn id="3" idx="0"/>
            <a:endCxn id="2" idx="0"/>
          </p:cNvCxnSpPr>
          <p:nvPr/>
        </p:nvCxnSpPr>
        <p:spPr>
          <a:xfrm rot="16200000" flipV="1">
            <a:off x="5811890" y="476082"/>
            <a:ext cx="12700" cy="4954602"/>
          </a:xfrm>
          <a:prstGeom prst="bent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Connecteur : en angle 4">
            <a:extLst>
              <a:ext uri="{FF2B5EF4-FFF2-40B4-BE49-F238E27FC236}">
                <a16:creationId xmlns:a16="http://schemas.microsoft.com/office/drawing/2014/main" id="{E40E4F5D-56AE-925C-5DEA-FA9A8323C41C}"/>
              </a:ext>
            </a:extLst>
          </p:cNvPr>
          <p:cNvCxnSpPr>
            <a:cxnSpLocks/>
            <a:stCxn id="2" idx="2"/>
            <a:endCxn id="3" idx="2"/>
          </p:cNvCxnSpPr>
          <p:nvPr/>
        </p:nvCxnSpPr>
        <p:spPr>
          <a:xfrm rot="16200000" flipH="1">
            <a:off x="5811890" y="1185945"/>
            <a:ext cx="12700" cy="4954602"/>
          </a:xfrm>
          <a:prstGeom prst="bent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DA026C6D-BD7D-9DC2-D693-E792858B031F}"/>
              </a:ext>
            </a:extLst>
          </p:cNvPr>
          <p:cNvSpPr txBox="1"/>
          <p:nvPr/>
        </p:nvSpPr>
        <p:spPr>
          <a:xfrm>
            <a:off x="4253300" y="2350754"/>
            <a:ext cx="3129878" cy="307777"/>
          </a:xfrm>
          <a:prstGeom prst="rect">
            <a:avLst/>
          </a:prstGeom>
          <a:noFill/>
        </p:spPr>
        <p:txBody>
          <a:bodyPr wrap="square" rtlCol="0">
            <a:spAutoFit/>
          </a:bodyPr>
          <a:lstStyle/>
          <a:p>
            <a:r>
              <a:rPr lang="en-US" b="1" dirty="0"/>
              <a:t>Action : change traffic light status </a:t>
            </a:r>
          </a:p>
        </p:txBody>
      </p:sp>
      <p:sp>
        <p:nvSpPr>
          <p:cNvPr id="9" name="ZoneTexte 8">
            <a:extLst>
              <a:ext uri="{FF2B5EF4-FFF2-40B4-BE49-F238E27FC236}">
                <a16:creationId xmlns:a16="http://schemas.microsoft.com/office/drawing/2014/main" id="{0F2AF77B-3DDF-6657-E278-ACD550B2E13D}"/>
              </a:ext>
            </a:extLst>
          </p:cNvPr>
          <p:cNvSpPr txBox="1"/>
          <p:nvPr/>
        </p:nvSpPr>
        <p:spPr>
          <a:xfrm>
            <a:off x="4268436" y="4035638"/>
            <a:ext cx="3562085" cy="307777"/>
          </a:xfrm>
          <a:prstGeom prst="rect">
            <a:avLst/>
          </a:prstGeom>
          <a:noFill/>
        </p:spPr>
        <p:txBody>
          <a:bodyPr wrap="square" rtlCol="0">
            <a:spAutoFit/>
          </a:bodyPr>
          <a:lstStyle/>
          <a:p>
            <a:r>
              <a:rPr lang="en-US" b="1" dirty="0"/>
              <a:t>Reward : - ( average waiting time)</a:t>
            </a:r>
          </a:p>
        </p:txBody>
      </p:sp>
      <p:sp>
        <p:nvSpPr>
          <p:cNvPr id="35" name="Rectangle 34">
            <a:extLst>
              <a:ext uri="{FF2B5EF4-FFF2-40B4-BE49-F238E27FC236}">
                <a16:creationId xmlns:a16="http://schemas.microsoft.com/office/drawing/2014/main" id="{4564D336-E0FB-F5B3-1073-BD7C99C99CB0}"/>
              </a:ext>
            </a:extLst>
          </p:cNvPr>
          <p:cNvSpPr/>
          <p:nvPr/>
        </p:nvSpPr>
        <p:spPr>
          <a:xfrm>
            <a:off x="3990935" y="274548"/>
            <a:ext cx="1202525" cy="687046"/>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e 35">
            <a:extLst>
              <a:ext uri="{FF2B5EF4-FFF2-40B4-BE49-F238E27FC236}">
                <a16:creationId xmlns:a16="http://schemas.microsoft.com/office/drawing/2014/main" id="{7C6680FA-B8F1-9AF6-A281-FF1B250FA946}"/>
              </a:ext>
            </a:extLst>
          </p:cNvPr>
          <p:cNvGrpSpPr/>
          <p:nvPr/>
        </p:nvGrpSpPr>
        <p:grpSpPr>
          <a:xfrm>
            <a:off x="3996790" y="257834"/>
            <a:ext cx="1266746" cy="687045"/>
            <a:chOff x="2606890" y="2132199"/>
            <a:chExt cx="3430150" cy="281018"/>
          </a:xfrm>
          <a:noFill/>
        </p:grpSpPr>
        <p:sp>
          <p:nvSpPr>
            <p:cNvPr id="37" name="Rectangle 36">
              <a:extLst>
                <a:ext uri="{FF2B5EF4-FFF2-40B4-BE49-F238E27FC236}">
                  <a16:creationId xmlns:a16="http://schemas.microsoft.com/office/drawing/2014/main" id="{1B641126-BB22-ACA0-31FF-D19D89AA9442}"/>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38" name="Rectangle 37">
              <a:extLst>
                <a:ext uri="{FF2B5EF4-FFF2-40B4-BE49-F238E27FC236}">
                  <a16:creationId xmlns:a16="http://schemas.microsoft.com/office/drawing/2014/main" id="{BC3EE4E4-3FA2-AD30-334A-B3CDFAD309AE}"/>
                </a:ext>
              </a:extLst>
            </p:cNvPr>
            <p:cNvSpPr/>
            <p:nvPr/>
          </p:nvSpPr>
          <p:spPr>
            <a:xfrm>
              <a:off x="2689777" y="2198427"/>
              <a:ext cx="3347263" cy="113299"/>
            </a:xfrm>
            <a:prstGeom prst="rect">
              <a:avLst/>
            </a:prstGeom>
            <a:grpFill/>
            <a:ln>
              <a:noFill/>
            </a:ln>
          </p:spPr>
          <p:txBody>
            <a:bodyPr wrap="square">
              <a:spAutoFit/>
            </a:bodyPr>
            <a:lstStyle/>
            <a:p>
              <a:r>
                <a:rPr lang="fr-FR" sz="1200" dirty="0">
                  <a:solidFill>
                    <a:schemeClr val="bg1"/>
                  </a:solidFill>
                  <a:latin typeface="Century Gothic" pitchFamily="34" charset="0"/>
                </a:rPr>
                <a:t>Mono agent</a:t>
              </a:r>
            </a:p>
          </p:txBody>
        </p:sp>
      </p:grpSp>
      <p:sp>
        <p:nvSpPr>
          <p:cNvPr id="41" name="Espace réservé du numéro de diapositive 40">
            <a:extLst>
              <a:ext uri="{FF2B5EF4-FFF2-40B4-BE49-F238E27FC236}">
                <a16:creationId xmlns:a16="http://schemas.microsoft.com/office/drawing/2014/main" id="{907FAFAC-C78D-4C93-7644-37A99EC184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13</a:t>
            </a:fld>
            <a:endParaRPr lang="fr-FR"/>
          </a:p>
        </p:txBody>
      </p:sp>
      <p:sp>
        <p:nvSpPr>
          <p:cNvPr id="42" name="Rectangle 9">
            <a:extLst>
              <a:ext uri="{FF2B5EF4-FFF2-40B4-BE49-F238E27FC236}">
                <a16:creationId xmlns:a16="http://schemas.microsoft.com/office/drawing/2014/main" id="{1B128517-0EA3-719A-9FDE-F71874DE8520}"/>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spTree>
    <p:extLst>
      <p:ext uri="{BB962C8B-B14F-4D97-AF65-F5344CB8AC3E}">
        <p14:creationId xmlns:p14="http://schemas.microsoft.com/office/powerpoint/2010/main" val="10772101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0"/>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59" name="Group 2058">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2060" name="Freeform: Shape 2059">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Freeform: Shape 2060">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Freeform: Shape 2061">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Freeform: Shape 2062">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e 14">
            <a:extLst>
              <a:ext uri="{FF2B5EF4-FFF2-40B4-BE49-F238E27FC236}">
                <a16:creationId xmlns:a16="http://schemas.microsoft.com/office/drawing/2014/main" id="{526E8ADE-687B-B617-B13F-729C349C5888}"/>
              </a:ext>
            </a:extLst>
          </p:cNvPr>
          <p:cNvGrpSpPr/>
          <p:nvPr/>
        </p:nvGrpSpPr>
        <p:grpSpPr>
          <a:xfrm>
            <a:off x="245217" y="257835"/>
            <a:ext cx="3869584" cy="687045"/>
            <a:chOff x="2606890" y="2132199"/>
            <a:chExt cx="3430150" cy="281018"/>
          </a:xfrm>
        </p:grpSpPr>
        <p:sp>
          <p:nvSpPr>
            <p:cNvPr id="16" name="Rectangle 15">
              <a:extLst>
                <a:ext uri="{FF2B5EF4-FFF2-40B4-BE49-F238E27FC236}">
                  <a16:creationId xmlns:a16="http://schemas.microsoft.com/office/drawing/2014/main" id="{5872DA10-B9F6-2510-677B-FC70096CC20F}"/>
                </a:ext>
              </a:extLst>
            </p:cNvPr>
            <p:cNvSpPr/>
            <p:nvPr/>
          </p:nvSpPr>
          <p:spPr>
            <a:xfrm rot="16200000" flipV="1">
              <a:off x="4094504"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17" name="Rectangle 16">
              <a:extLst>
                <a:ext uri="{FF2B5EF4-FFF2-40B4-BE49-F238E27FC236}">
                  <a16:creationId xmlns:a16="http://schemas.microsoft.com/office/drawing/2014/main" id="{59587A93-5631-AA6E-A8A9-7D22DDB71A90}"/>
                </a:ext>
              </a:extLst>
            </p:cNvPr>
            <p:cNvSpPr/>
            <p:nvPr/>
          </p:nvSpPr>
          <p:spPr>
            <a:xfrm>
              <a:off x="2689776" y="2198427"/>
              <a:ext cx="3347264" cy="138477"/>
            </a:xfrm>
            <a:prstGeom prst="rect">
              <a:avLst/>
            </a:prstGeom>
          </p:spPr>
          <p:txBody>
            <a:bodyPr wrap="square">
              <a:spAutoFit/>
            </a:bodyPr>
            <a:lstStyle/>
            <a:p>
              <a:r>
                <a:rPr lang="fr-FR" sz="1600" dirty="0">
                  <a:solidFill>
                    <a:prstClr val="white"/>
                  </a:solidFill>
                  <a:latin typeface="Century Gothic" pitchFamily="34" charset="0"/>
                </a:rPr>
                <a:t>solutions proposées</a:t>
              </a:r>
            </a:p>
          </p:txBody>
        </p:sp>
      </p:grpSp>
      <p:grpSp>
        <p:nvGrpSpPr>
          <p:cNvPr id="30" name="Groupe 29">
            <a:extLst>
              <a:ext uri="{FF2B5EF4-FFF2-40B4-BE49-F238E27FC236}">
                <a16:creationId xmlns:a16="http://schemas.microsoft.com/office/drawing/2014/main" id="{6D7B19D1-1A92-187D-8AC7-674CD212FC26}"/>
              </a:ext>
            </a:extLst>
          </p:cNvPr>
          <p:cNvGrpSpPr/>
          <p:nvPr/>
        </p:nvGrpSpPr>
        <p:grpSpPr>
          <a:xfrm>
            <a:off x="5344014" y="245506"/>
            <a:ext cx="1266746" cy="687045"/>
            <a:chOff x="2606890" y="2132199"/>
            <a:chExt cx="3430150" cy="281018"/>
          </a:xfrm>
          <a:noFill/>
        </p:grpSpPr>
        <p:sp>
          <p:nvSpPr>
            <p:cNvPr id="31" name="Rectangle 30">
              <a:extLst>
                <a:ext uri="{FF2B5EF4-FFF2-40B4-BE49-F238E27FC236}">
                  <a16:creationId xmlns:a16="http://schemas.microsoft.com/office/drawing/2014/main" id="{EBD4A0D8-7975-BBB1-7131-3730F4E73CDA}"/>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32" name="Rectangle 31">
              <a:extLst>
                <a:ext uri="{FF2B5EF4-FFF2-40B4-BE49-F238E27FC236}">
                  <a16:creationId xmlns:a16="http://schemas.microsoft.com/office/drawing/2014/main" id="{5A9227AA-B2E0-A2A8-3526-E9B2D5D88A97}"/>
                </a:ext>
              </a:extLst>
            </p:cNvPr>
            <p:cNvSpPr/>
            <p:nvPr/>
          </p:nvSpPr>
          <p:spPr>
            <a:xfrm>
              <a:off x="2689777" y="2198427"/>
              <a:ext cx="3347263" cy="113299"/>
            </a:xfrm>
            <a:prstGeom prst="rect">
              <a:avLst/>
            </a:prstGeom>
            <a:grpFill/>
            <a:ln>
              <a:noFill/>
            </a:ln>
          </p:spPr>
          <p:txBody>
            <a:bodyPr wrap="square">
              <a:spAutoFit/>
            </a:bodyPr>
            <a:lstStyle/>
            <a:p>
              <a:r>
                <a:rPr lang="fr-FR" sz="1200" dirty="0">
                  <a:solidFill>
                    <a:schemeClr val="tx1"/>
                  </a:solidFill>
                  <a:latin typeface="Century Gothic" pitchFamily="34" charset="0"/>
                </a:rPr>
                <a:t>MARL</a:t>
              </a:r>
            </a:p>
          </p:txBody>
        </p:sp>
      </p:grpSp>
      <p:sp>
        <p:nvSpPr>
          <p:cNvPr id="6" name="Google Shape;208;p6">
            <a:extLst>
              <a:ext uri="{FF2B5EF4-FFF2-40B4-BE49-F238E27FC236}">
                <a16:creationId xmlns:a16="http://schemas.microsoft.com/office/drawing/2014/main" id="{77C7E320-3621-D617-3A87-416953375D98}"/>
              </a:ext>
            </a:extLst>
          </p:cNvPr>
          <p:cNvSpPr txBox="1"/>
          <p:nvPr/>
        </p:nvSpPr>
        <p:spPr>
          <a:xfrm>
            <a:off x="693798" y="1131235"/>
            <a:ext cx="9895951" cy="1033669"/>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fr-FR" sz="4000" b="0" i="0" u="none" strike="noStrike" cap="none" dirty="0">
                <a:solidFill>
                  <a:schemeClr val="dk1"/>
                </a:solidFill>
                <a:latin typeface="Times New Roman"/>
                <a:ea typeface="Times New Roman"/>
                <a:cs typeface="Times New Roman"/>
                <a:sym typeface="Times New Roman"/>
              </a:rPr>
              <a:t>Mono agent</a:t>
            </a:r>
          </a:p>
        </p:txBody>
      </p:sp>
      <p:sp>
        <p:nvSpPr>
          <p:cNvPr id="7" name="Google Shape;209;p6">
            <a:extLst>
              <a:ext uri="{FF2B5EF4-FFF2-40B4-BE49-F238E27FC236}">
                <a16:creationId xmlns:a16="http://schemas.microsoft.com/office/drawing/2014/main" id="{3B233C3A-487E-63F5-38F4-962323A4654F}"/>
              </a:ext>
            </a:extLst>
          </p:cNvPr>
          <p:cNvSpPr txBox="1">
            <a:spLocks noGrp="1"/>
          </p:cNvSpPr>
          <p:nvPr>
            <p:ph type="body" idx="1"/>
          </p:nvPr>
        </p:nvSpPr>
        <p:spPr>
          <a:xfrm>
            <a:off x="774019" y="2929136"/>
            <a:ext cx="9724031" cy="3683358"/>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000"/>
              <a:buNone/>
            </a:pPr>
            <a:endParaRPr lang="fr-FR" sz="1600" dirty="0"/>
          </a:p>
          <a:p>
            <a:pPr marL="0" marR="0" lvl="0" indent="0" algn="l" rtl="0">
              <a:spcBef>
                <a:spcPts val="0"/>
              </a:spcBef>
              <a:spcAft>
                <a:spcPts val="0"/>
              </a:spcAft>
              <a:buNone/>
            </a:pPr>
            <a:r>
              <a:rPr lang="fr-FR" sz="1600" b="1" dirty="0">
                <a:solidFill>
                  <a:schemeClr val="dk1"/>
                </a:solidFill>
                <a:latin typeface="Calibri"/>
                <a:ea typeface="Calibri"/>
                <a:cs typeface="Calibri"/>
                <a:sym typeface="Calibri"/>
              </a:rPr>
              <a:t>Avantages</a:t>
            </a:r>
            <a:r>
              <a:rPr lang="fr-FR" sz="1600" dirty="0">
                <a:solidFill>
                  <a:schemeClr val="dk1"/>
                </a:solidFill>
                <a:latin typeface="Calibri"/>
                <a:ea typeface="Calibri"/>
                <a:cs typeface="Calibri"/>
                <a:sym typeface="Calibri"/>
              </a:rPr>
              <a:t> :  -La simplicité, </a:t>
            </a:r>
          </a:p>
          <a:p>
            <a:pPr marL="0" marR="0" lvl="0" indent="0" algn="l" rtl="0">
              <a:spcBef>
                <a:spcPts val="0"/>
              </a:spcBef>
              <a:spcAft>
                <a:spcPts val="0"/>
              </a:spcAft>
              <a:buNone/>
            </a:pPr>
            <a:r>
              <a:rPr lang="fr-FR" sz="1600" dirty="0"/>
              <a:t> 	   - L</a:t>
            </a:r>
            <a:r>
              <a:rPr lang="fr-FR" sz="1600" dirty="0">
                <a:solidFill>
                  <a:schemeClr val="dk1"/>
                </a:solidFill>
                <a:latin typeface="Calibri"/>
                <a:ea typeface="Calibri"/>
                <a:cs typeface="Calibri"/>
                <a:sym typeface="Calibri"/>
              </a:rPr>
              <a:t>'efficacité pour les problèmes de petite échelle, </a:t>
            </a:r>
            <a:br>
              <a:rPr lang="fr-FR" sz="1600" dirty="0">
                <a:solidFill>
                  <a:schemeClr val="dk1"/>
                </a:solidFill>
                <a:latin typeface="Calibri"/>
                <a:ea typeface="Calibri"/>
                <a:cs typeface="Calibri"/>
                <a:sym typeface="Calibri"/>
              </a:rPr>
            </a:br>
            <a:r>
              <a:rPr lang="fr-FR" sz="1600" dirty="0">
                <a:solidFill>
                  <a:schemeClr val="dk1"/>
                </a:solidFill>
                <a:latin typeface="Calibri"/>
                <a:ea typeface="Calibri"/>
                <a:cs typeface="Calibri"/>
                <a:sym typeface="Calibri"/>
              </a:rPr>
              <a:t>	   -La convergence de l'apprentissage rapide </a:t>
            </a:r>
          </a:p>
          <a:p>
            <a:pPr marL="0" marR="0" lvl="0" indent="0" algn="l" rtl="0">
              <a:spcBef>
                <a:spcPts val="0"/>
              </a:spcBef>
              <a:spcAft>
                <a:spcPts val="0"/>
              </a:spcAft>
              <a:buNone/>
            </a:pPr>
            <a:endParaRPr lang="fr-FR" sz="1600" dirty="0"/>
          </a:p>
          <a:p>
            <a:pPr marL="0" marR="0" lvl="0" indent="0" algn="l" rtl="0">
              <a:spcBef>
                <a:spcPts val="0"/>
              </a:spcBef>
              <a:spcAft>
                <a:spcPts val="0"/>
              </a:spcAft>
              <a:buNone/>
            </a:pPr>
            <a:endParaRPr lang="fr-F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fr-FR" sz="1600" b="1" dirty="0">
                <a:solidFill>
                  <a:schemeClr val="dk1"/>
                </a:solidFill>
                <a:latin typeface="Calibri"/>
                <a:ea typeface="Calibri"/>
                <a:cs typeface="Calibri"/>
                <a:sym typeface="Calibri"/>
              </a:rPr>
              <a:t>Limites</a:t>
            </a:r>
            <a:r>
              <a:rPr lang="fr-FR" sz="1600" dirty="0">
                <a:solidFill>
                  <a:schemeClr val="dk1"/>
                </a:solidFill>
                <a:latin typeface="Calibri"/>
                <a:ea typeface="Calibri"/>
                <a:cs typeface="Calibri"/>
                <a:sym typeface="Calibri"/>
              </a:rPr>
              <a:t> : le manque d'évolutivité pour des problèmes plus vastes ou complexes.</a:t>
            </a:r>
            <a:endParaRPr lang="fr-FR" sz="1600" dirty="0"/>
          </a:p>
        </p:txBody>
      </p:sp>
      <p:sp>
        <p:nvSpPr>
          <p:cNvPr id="19" name="Rectangle 18">
            <a:extLst>
              <a:ext uri="{FF2B5EF4-FFF2-40B4-BE49-F238E27FC236}">
                <a16:creationId xmlns:a16="http://schemas.microsoft.com/office/drawing/2014/main" id="{CBDE885D-2A4E-671D-BE65-1F5F5C2F7CBF}"/>
              </a:ext>
            </a:extLst>
          </p:cNvPr>
          <p:cNvSpPr/>
          <p:nvPr/>
        </p:nvSpPr>
        <p:spPr>
          <a:xfrm>
            <a:off x="2312125" y="2012651"/>
            <a:ext cx="6988629" cy="268044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Rectangle : coins arrondis 1">
            <a:extLst>
              <a:ext uri="{FF2B5EF4-FFF2-40B4-BE49-F238E27FC236}">
                <a16:creationId xmlns:a16="http://schemas.microsoft.com/office/drawing/2014/main" id="{D1406E3A-1CDE-586A-6E91-A94AA265A8BA}"/>
              </a:ext>
            </a:extLst>
          </p:cNvPr>
          <p:cNvSpPr/>
          <p:nvPr/>
        </p:nvSpPr>
        <p:spPr>
          <a:xfrm>
            <a:off x="2493582" y="2953383"/>
            <a:ext cx="1682014" cy="709863"/>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Network</a:t>
            </a:r>
          </a:p>
        </p:txBody>
      </p:sp>
      <p:sp>
        <p:nvSpPr>
          <p:cNvPr id="3" name="Rectangle : coins arrondis 2">
            <a:extLst>
              <a:ext uri="{FF2B5EF4-FFF2-40B4-BE49-F238E27FC236}">
                <a16:creationId xmlns:a16="http://schemas.microsoft.com/office/drawing/2014/main" id="{CCD9BFCE-25A0-6B29-03D3-947327143702}"/>
              </a:ext>
            </a:extLst>
          </p:cNvPr>
          <p:cNvSpPr/>
          <p:nvPr/>
        </p:nvSpPr>
        <p:spPr>
          <a:xfrm>
            <a:off x="7448184" y="2953383"/>
            <a:ext cx="1682014" cy="709863"/>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cxnSp>
        <p:nvCxnSpPr>
          <p:cNvPr id="4" name="Connecteur : en angle 3">
            <a:extLst>
              <a:ext uri="{FF2B5EF4-FFF2-40B4-BE49-F238E27FC236}">
                <a16:creationId xmlns:a16="http://schemas.microsoft.com/office/drawing/2014/main" id="{C2E264AB-8FF3-EEFE-5F61-73B581E16E47}"/>
              </a:ext>
            </a:extLst>
          </p:cNvPr>
          <p:cNvCxnSpPr>
            <a:cxnSpLocks/>
            <a:stCxn id="3" idx="0"/>
            <a:endCxn id="2" idx="0"/>
          </p:cNvCxnSpPr>
          <p:nvPr/>
        </p:nvCxnSpPr>
        <p:spPr>
          <a:xfrm rot="16200000" flipV="1">
            <a:off x="5811890" y="476082"/>
            <a:ext cx="12700" cy="4954602"/>
          </a:xfrm>
          <a:prstGeom prst="bent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Connecteur : en angle 4">
            <a:extLst>
              <a:ext uri="{FF2B5EF4-FFF2-40B4-BE49-F238E27FC236}">
                <a16:creationId xmlns:a16="http://schemas.microsoft.com/office/drawing/2014/main" id="{E40E4F5D-56AE-925C-5DEA-FA9A8323C41C}"/>
              </a:ext>
            </a:extLst>
          </p:cNvPr>
          <p:cNvCxnSpPr>
            <a:cxnSpLocks/>
            <a:stCxn id="2" idx="2"/>
            <a:endCxn id="3" idx="2"/>
          </p:cNvCxnSpPr>
          <p:nvPr/>
        </p:nvCxnSpPr>
        <p:spPr>
          <a:xfrm rot="16200000" flipH="1">
            <a:off x="5811890" y="1185945"/>
            <a:ext cx="12700" cy="4954602"/>
          </a:xfrm>
          <a:prstGeom prst="bent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DA026C6D-BD7D-9DC2-D693-E792858B031F}"/>
              </a:ext>
            </a:extLst>
          </p:cNvPr>
          <p:cNvSpPr txBox="1"/>
          <p:nvPr/>
        </p:nvSpPr>
        <p:spPr>
          <a:xfrm>
            <a:off x="4253300" y="2350754"/>
            <a:ext cx="3129878" cy="307777"/>
          </a:xfrm>
          <a:prstGeom prst="rect">
            <a:avLst/>
          </a:prstGeom>
          <a:noFill/>
        </p:spPr>
        <p:txBody>
          <a:bodyPr wrap="square" rtlCol="0">
            <a:spAutoFit/>
          </a:bodyPr>
          <a:lstStyle/>
          <a:p>
            <a:r>
              <a:rPr lang="en-US" b="1" dirty="0"/>
              <a:t>Action : change traffic light status </a:t>
            </a:r>
          </a:p>
        </p:txBody>
      </p:sp>
      <p:sp>
        <p:nvSpPr>
          <p:cNvPr id="9" name="ZoneTexte 8">
            <a:extLst>
              <a:ext uri="{FF2B5EF4-FFF2-40B4-BE49-F238E27FC236}">
                <a16:creationId xmlns:a16="http://schemas.microsoft.com/office/drawing/2014/main" id="{0F2AF77B-3DDF-6657-E278-ACD550B2E13D}"/>
              </a:ext>
            </a:extLst>
          </p:cNvPr>
          <p:cNvSpPr txBox="1"/>
          <p:nvPr/>
        </p:nvSpPr>
        <p:spPr>
          <a:xfrm>
            <a:off x="4268436" y="4035638"/>
            <a:ext cx="3562085" cy="307777"/>
          </a:xfrm>
          <a:prstGeom prst="rect">
            <a:avLst/>
          </a:prstGeom>
          <a:noFill/>
        </p:spPr>
        <p:txBody>
          <a:bodyPr wrap="square" rtlCol="0">
            <a:spAutoFit/>
          </a:bodyPr>
          <a:lstStyle/>
          <a:p>
            <a:r>
              <a:rPr lang="en-US" b="1" dirty="0"/>
              <a:t>Reward : - ( average waiting time)</a:t>
            </a:r>
          </a:p>
        </p:txBody>
      </p:sp>
      <p:sp>
        <p:nvSpPr>
          <p:cNvPr id="39" name="Rectangle 38">
            <a:extLst>
              <a:ext uri="{FF2B5EF4-FFF2-40B4-BE49-F238E27FC236}">
                <a16:creationId xmlns:a16="http://schemas.microsoft.com/office/drawing/2014/main" id="{D8DF1DE2-A561-FABE-3E74-E3EEC759316B}"/>
              </a:ext>
            </a:extLst>
          </p:cNvPr>
          <p:cNvSpPr/>
          <p:nvPr/>
        </p:nvSpPr>
        <p:spPr>
          <a:xfrm>
            <a:off x="3984868" y="245506"/>
            <a:ext cx="1202525" cy="687046"/>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e 20">
            <a:extLst>
              <a:ext uri="{FF2B5EF4-FFF2-40B4-BE49-F238E27FC236}">
                <a16:creationId xmlns:a16="http://schemas.microsoft.com/office/drawing/2014/main" id="{F75A8353-D952-9479-8296-0B3D30E48F22}"/>
              </a:ext>
            </a:extLst>
          </p:cNvPr>
          <p:cNvGrpSpPr/>
          <p:nvPr/>
        </p:nvGrpSpPr>
        <p:grpSpPr>
          <a:xfrm>
            <a:off x="3996790" y="257833"/>
            <a:ext cx="2909390" cy="687045"/>
            <a:chOff x="2606890" y="2132199"/>
            <a:chExt cx="7878172" cy="281018"/>
          </a:xfrm>
          <a:noFill/>
        </p:grpSpPr>
        <p:sp>
          <p:nvSpPr>
            <p:cNvPr id="23" name="Rectangle 22">
              <a:extLst>
                <a:ext uri="{FF2B5EF4-FFF2-40B4-BE49-F238E27FC236}">
                  <a16:creationId xmlns:a16="http://schemas.microsoft.com/office/drawing/2014/main" id="{E5492EEC-1659-4D5F-8588-EF0023DEC2F0}"/>
                </a:ext>
              </a:extLst>
            </p:cNvPr>
            <p:cNvSpPr/>
            <p:nvPr/>
          </p:nvSpPr>
          <p:spPr>
            <a:xfrm>
              <a:off x="2689777" y="2198427"/>
              <a:ext cx="3347263" cy="113299"/>
            </a:xfrm>
            <a:prstGeom prst="rect">
              <a:avLst/>
            </a:prstGeom>
            <a:grpFill/>
            <a:ln>
              <a:noFill/>
            </a:ln>
          </p:spPr>
          <p:txBody>
            <a:bodyPr wrap="square">
              <a:spAutoFit/>
            </a:bodyPr>
            <a:lstStyle/>
            <a:p>
              <a:r>
                <a:rPr lang="fr-FR" sz="1200" dirty="0">
                  <a:solidFill>
                    <a:schemeClr val="bg1"/>
                  </a:solidFill>
                  <a:latin typeface="Century Gothic" pitchFamily="34" charset="0"/>
                </a:rPr>
                <a:t>Mono agent</a:t>
              </a:r>
            </a:p>
          </p:txBody>
        </p:sp>
        <p:sp>
          <p:nvSpPr>
            <p:cNvPr id="22" name="Rectangle 21">
              <a:extLst>
                <a:ext uri="{FF2B5EF4-FFF2-40B4-BE49-F238E27FC236}">
                  <a16:creationId xmlns:a16="http://schemas.microsoft.com/office/drawing/2014/main" id="{02005E32-1570-C165-B806-8A9CD14EC6EE}"/>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10" name="Rectangle 9">
              <a:extLst>
                <a:ext uri="{FF2B5EF4-FFF2-40B4-BE49-F238E27FC236}">
                  <a16:creationId xmlns:a16="http://schemas.microsoft.com/office/drawing/2014/main" id="{F1DD0F2E-227E-5890-AEA1-FFD78B58C784}"/>
                </a:ext>
              </a:extLst>
            </p:cNvPr>
            <p:cNvSpPr/>
            <p:nvPr/>
          </p:nvSpPr>
          <p:spPr>
            <a:xfrm>
              <a:off x="8157040" y="2228598"/>
              <a:ext cx="2328022" cy="100710"/>
            </a:xfrm>
            <a:prstGeom prst="rect">
              <a:avLst/>
            </a:prstGeom>
            <a:grpFill/>
            <a:ln>
              <a:noFill/>
            </a:ln>
          </p:spPr>
          <p:txBody>
            <a:bodyPr wrap="square">
              <a:spAutoFit/>
            </a:bodyPr>
            <a:lstStyle/>
            <a:p>
              <a:r>
                <a:rPr lang="fr-FR" sz="1000" dirty="0">
                  <a:solidFill>
                    <a:schemeClr val="bg1"/>
                  </a:solidFill>
                  <a:latin typeface="Century Gothic" pitchFamily="34" charset="0"/>
                </a:rPr>
                <a:t>Avantages</a:t>
              </a:r>
            </a:p>
          </p:txBody>
        </p:sp>
      </p:grpSp>
      <p:sp>
        <p:nvSpPr>
          <p:cNvPr id="11" name="Rectangle : coins arrondis 10">
            <a:extLst>
              <a:ext uri="{FF2B5EF4-FFF2-40B4-BE49-F238E27FC236}">
                <a16:creationId xmlns:a16="http://schemas.microsoft.com/office/drawing/2014/main" id="{98023771-F4EC-8EC2-45B2-1DE101797FBC}"/>
              </a:ext>
            </a:extLst>
          </p:cNvPr>
          <p:cNvSpPr/>
          <p:nvPr/>
        </p:nvSpPr>
        <p:spPr>
          <a:xfrm>
            <a:off x="7448184" y="2953382"/>
            <a:ext cx="1682014" cy="709863"/>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12" name="Rectangle : coins arrondis 11">
            <a:extLst>
              <a:ext uri="{FF2B5EF4-FFF2-40B4-BE49-F238E27FC236}">
                <a16:creationId xmlns:a16="http://schemas.microsoft.com/office/drawing/2014/main" id="{3C23C536-3453-337D-5137-F8DF5C0B6597}"/>
              </a:ext>
            </a:extLst>
          </p:cNvPr>
          <p:cNvSpPr/>
          <p:nvPr/>
        </p:nvSpPr>
        <p:spPr>
          <a:xfrm>
            <a:off x="7448184" y="2953381"/>
            <a:ext cx="1682014" cy="709863"/>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13" name="Rectangle : coins arrondis 12">
            <a:extLst>
              <a:ext uri="{FF2B5EF4-FFF2-40B4-BE49-F238E27FC236}">
                <a16:creationId xmlns:a16="http://schemas.microsoft.com/office/drawing/2014/main" id="{3938C34E-AFDD-0C33-D26B-403403B42B0A}"/>
              </a:ext>
            </a:extLst>
          </p:cNvPr>
          <p:cNvSpPr/>
          <p:nvPr/>
        </p:nvSpPr>
        <p:spPr>
          <a:xfrm>
            <a:off x="7448184" y="2953380"/>
            <a:ext cx="1682014" cy="709863"/>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14" name="Rectangle : coins arrondis 13">
            <a:extLst>
              <a:ext uri="{FF2B5EF4-FFF2-40B4-BE49-F238E27FC236}">
                <a16:creationId xmlns:a16="http://schemas.microsoft.com/office/drawing/2014/main" id="{B4E01BB6-41F0-E59E-5A06-A07F8756848D}"/>
              </a:ext>
            </a:extLst>
          </p:cNvPr>
          <p:cNvSpPr/>
          <p:nvPr/>
        </p:nvSpPr>
        <p:spPr>
          <a:xfrm>
            <a:off x="7448184" y="2953379"/>
            <a:ext cx="1682014" cy="709863"/>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20" name="Espace réservé du numéro de diapositive 19">
            <a:extLst>
              <a:ext uri="{FF2B5EF4-FFF2-40B4-BE49-F238E27FC236}">
                <a16:creationId xmlns:a16="http://schemas.microsoft.com/office/drawing/2014/main" id="{F79517EE-29DE-A967-7716-759AE14624E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14</a:t>
            </a:fld>
            <a:endParaRPr lang="fr-FR"/>
          </a:p>
        </p:txBody>
      </p:sp>
    </p:spTree>
    <p:extLst>
      <p:ext uri="{BB962C8B-B14F-4D97-AF65-F5344CB8AC3E}">
        <p14:creationId xmlns:p14="http://schemas.microsoft.com/office/powerpoint/2010/main" val="28485776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0"/>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59" name="Group 2058">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2060" name="Freeform: Shape 2059">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Freeform: Shape 2060">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Freeform: Shape 2061">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Freeform: Shape 2062">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e 14">
            <a:extLst>
              <a:ext uri="{FF2B5EF4-FFF2-40B4-BE49-F238E27FC236}">
                <a16:creationId xmlns:a16="http://schemas.microsoft.com/office/drawing/2014/main" id="{526E8ADE-687B-B617-B13F-729C349C5888}"/>
              </a:ext>
            </a:extLst>
          </p:cNvPr>
          <p:cNvGrpSpPr/>
          <p:nvPr/>
        </p:nvGrpSpPr>
        <p:grpSpPr>
          <a:xfrm>
            <a:off x="245217" y="257835"/>
            <a:ext cx="3869584" cy="687045"/>
            <a:chOff x="2606890" y="2132199"/>
            <a:chExt cx="3430150" cy="281018"/>
          </a:xfrm>
        </p:grpSpPr>
        <p:sp>
          <p:nvSpPr>
            <p:cNvPr id="16" name="Rectangle 15">
              <a:extLst>
                <a:ext uri="{FF2B5EF4-FFF2-40B4-BE49-F238E27FC236}">
                  <a16:creationId xmlns:a16="http://schemas.microsoft.com/office/drawing/2014/main" id="{5872DA10-B9F6-2510-677B-FC70096CC20F}"/>
                </a:ext>
              </a:extLst>
            </p:cNvPr>
            <p:cNvSpPr/>
            <p:nvPr/>
          </p:nvSpPr>
          <p:spPr>
            <a:xfrm rot="16200000" flipV="1">
              <a:off x="4094504"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17" name="Rectangle 16">
              <a:extLst>
                <a:ext uri="{FF2B5EF4-FFF2-40B4-BE49-F238E27FC236}">
                  <a16:creationId xmlns:a16="http://schemas.microsoft.com/office/drawing/2014/main" id="{59587A93-5631-AA6E-A8A9-7D22DDB71A90}"/>
                </a:ext>
              </a:extLst>
            </p:cNvPr>
            <p:cNvSpPr/>
            <p:nvPr/>
          </p:nvSpPr>
          <p:spPr>
            <a:xfrm>
              <a:off x="2689776" y="2198427"/>
              <a:ext cx="3347264" cy="138477"/>
            </a:xfrm>
            <a:prstGeom prst="rect">
              <a:avLst/>
            </a:prstGeom>
          </p:spPr>
          <p:txBody>
            <a:bodyPr wrap="square">
              <a:spAutoFit/>
            </a:bodyPr>
            <a:lstStyle/>
            <a:p>
              <a:r>
                <a:rPr lang="fr-FR" sz="1600" dirty="0">
                  <a:solidFill>
                    <a:prstClr val="white"/>
                  </a:solidFill>
                  <a:latin typeface="Century Gothic" pitchFamily="34" charset="0"/>
                </a:rPr>
                <a:t>solutions proposées</a:t>
              </a:r>
            </a:p>
          </p:txBody>
        </p:sp>
      </p:grpSp>
      <p:sp>
        <p:nvSpPr>
          <p:cNvPr id="39" name="Rectangle 38">
            <a:extLst>
              <a:ext uri="{FF2B5EF4-FFF2-40B4-BE49-F238E27FC236}">
                <a16:creationId xmlns:a16="http://schemas.microsoft.com/office/drawing/2014/main" id="{D8DF1DE2-A561-FABE-3E74-E3EEC759316B}"/>
              </a:ext>
            </a:extLst>
          </p:cNvPr>
          <p:cNvSpPr/>
          <p:nvPr/>
        </p:nvSpPr>
        <p:spPr>
          <a:xfrm>
            <a:off x="5281199" y="252141"/>
            <a:ext cx="1202525" cy="687046"/>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e 20">
            <a:extLst>
              <a:ext uri="{FF2B5EF4-FFF2-40B4-BE49-F238E27FC236}">
                <a16:creationId xmlns:a16="http://schemas.microsoft.com/office/drawing/2014/main" id="{F75A8353-D952-9479-8296-0B3D30E48F22}"/>
              </a:ext>
            </a:extLst>
          </p:cNvPr>
          <p:cNvGrpSpPr/>
          <p:nvPr/>
        </p:nvGrpSpPr>
        <p:grpSpPr>
          <a:xfrm>
            <a:off x="3996790" y="257834"/>
            <a:ext cx="1266746" cy="687045"/>
            <a:chOff x="2606890" y="2132199"/>
            <a:chExt cx="3430150" cy="281018"/>
          </a:xfrm>
          <a:noFill/>
        </p:grpSpPr>
        <p:sp>
          <p:nvSpPr>
            <p:cNvPr id="22" name="Rectangle 21">
              <a:extLst>
                <a:ext uri="{FF2B5EF4-FFF2-40B4-BE49-F238E27FC236}">
                  <a16:creationId xmlns:a16="http://schemas.microsoft.com/office/drawing/2014/main" id="{02005E32-1570-C165-B806-8A9CD14EC6EE}"/>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23" name="Rectangle 22">
              <a:extLst>
                <a:ext uri="{FF2B5EF4-FFF2-40B4-BE49-F238E27FC236}">
                  <a16:creationId xmlns:a16="http://schemas.microsoft.com/office/drawing/2014/main" id="{E5492EEC-1659-4D5F-8588-EF0023DEC2F0}"/>
                </a:ext>
              </a:extLst>
            </p:cNvPr>
            <p:cNvSpPr/>
            <p:nvPr/>
          </p:nvSpPr>
          <p:spPr>
            <a:xfrm>
              <a:off x="2689777" y="2198427"/>
              <a:ext cx="3347263" cy="113299"/>
            </a:xfrm>
            <a:prstGeom prst="rect">
              <a:avLst/>
            </a:prstGeom>
            <a:grpFill/>
            <a:ln>
              <a:noFill/>
            </a:ln>
          </p:spPr>
          <p:txBody>
            <a:bodyPr wrap="square">
              <a:spAutoFit/>
            </a:bodyPr>
            <a:lstStyle/>
            <a:p>
              <a:r>
                <a:rPr lang="fr-FR" sz="1200" dirty="0">
                  <a:solidFill>
                    <a:schemeClr val="tx1"/>
                  </a:solidFill>
                  <a:latin typeface="Century Gothic" pitchFamily="34" charset="0"/>
                </a:rPr>
                <a:t>Mono agent</a:t>
              </a:r>
            </a:p>
          </p:txBody>
        </p:sp>
      </p:grpSp>
      <p:grpSp>
        <p:nvGrpSpPr>
          <p:cNvPr id="30" name="Groupe 29">
            <a:extLst>
              <a:ext uri="{FF2B5EF4-FFF2-40B4-BE49-F238E27FC236}">
                <a16:creationId xmlns:a16="http://schemas.microsoft.com/office/drawing/2014/main" id="{6D7B19D1-1A92-187D-8AC7-674CD212FC26}"/>
              </a:ext>
            </a:extLst>
          </p:cNvPr>
          <p:cNvGrpSpPr/>
          <p:nvPr/>
        </p:nvGrpSpPr>
        <p:grpSpPr>
          <a:xfrm>
            <a:off x="5294147" y="257834"/>
            <a:ext cx="1266746" cy="687045"/>
            <a:chOff x="2606890" y="2132199"/>
            <a:chExt cx="3430150" cy="281018"/>
          </a:xfrm>
          <a:noFill/>
        </p:grpSpPr>
        <p:sp>
          <p:nvSpPr>
            <p:cNvPr id="31" name="Rectangle 30">
              <a:extLst>
                <a:ext uri="{FF2B5EF4-FFF2-40B4-BE49-F238E27FC236}">
                  <a16:creationId xmlns:a16="http://schemas.microsoft.com/office/drawing/2014/main" id="{EBD4A0D8-7975-BBB1-7131-3730F4E73CDA}"/>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32" name="Rectangle 31">
              <a:extLst>
                <a:ext uri="{FF2B5EF4-FFF2-40B4-BE49-F238E27FC236}">
                  <a16:creationId xmlns:a16="http://schemas.microsoft.com/office/drawing/2014/main" id="{5A9227AA-B2E0-A2A8-3526-E9B2D5D88A97}"/>
                </a:ext>
              </a:extLst>
            </p:cNvPr>
            <p:cNvSpPr/>
            <p:nvPr/>
          </p:nvSpPr>
          <p:spPr>
            <a:xfrm>
              <a:off x="2689777" y="2198427"/>
              <a:ext cx="3347263" cy="113299"/>
            </a:xfrm>
            <a:prstGeom prst="rect">
              <a:avLst/>
            </a:prstGeom>
            <a:grpFill/>
            <a:ln>
              <a:noFill/>
            </a:ln>
          </p:spPr>
          <p:txBody>
            <a:bodyPr wrap="square">
              <a:spAutoFit/>
            </a:bodyPr>
            <a:lstStyle/>
            <a:p>
              <a:r>
                <a:rPr lang="fr-FR" sz="1200" dirty="0">
                  <a:solidFill>
                    <a:schemeClr val="bg1"/>
                  </a:solidFill>
                  <a:latin typeface="Century Gothic" pitchFamily="34" charset="0"/>
                </a:rPr>
                <a:t>MARL</a:t>
              </a:r>
            </a:p>
          </p:txBody>
        </p:sp>
      </p:grpSp>
      <p:sp>
        <p:nvSpPr>
          <p:cNvPr id="12" name="Rectangle : coins arrondis 11">
            <a:extLst>
              <a:ext uri="{FF2B5EF4-FFF2-40B4-BE49-F238E27FC236}">
                <a16:creationId xmlns:a16="http://schemas.microsoft.com/office/drawing/2014/main" id="{3CEF3C36-8445-64BA-FA63-1FACE6BBD5D8}"/>
              </a:ext>
            </a:extLst>
          </p:cNvPr>
          <p:cNvSpPr/>
          <p:nvPr/>
        </p:nvSpPr>
        <p:spPr>
          <a:xfrm>
            <a:off x="2629573" y="3126504"/>
            <a:ext cx="1682014" cy="709863"/>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Network</a:t>
            </a:r>
          </a:p>
        </p:txBody>
      </p:sp>
      <p:sp>
        <p:nvSpPr>
          <p:cNvPr id="13" name="Rectangle : coins arrondis 12">
            <a:extLst>
              <a:ext uri="{FF2B5EF4-FFF2-40B4-BE49-F238E27FC236}">
                <a16:creationId xmlns:a16="http://schemas.microsoft.com/office/drawing/2014/main" id="{0D135650-D71C-F76A-AB75-4493DD2637D6}"/>
              </a:ext>
            </a:extLst>
          </p:cNvPr>
          <p:cNvSpPr/>
          <p:nvPr/>
        </p:nvSpPr>
        <p:spPr>
          <a:xfrm>
            <a:off x="8115299" y="3126504"/>
            <a:ext cx="1150890" cy="440637"/>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cxnSp>
        <p:nvCxnSpPr>
          <p:cNvPr id="14" name="Connecteur : en angle 13">
            <a:extLst>
              <a:ext uri="{FF2B5EF4-FFF2-40B4-BE49-F238E27FC236}">
                <a16:creationId xmlns:a16="http://schemas.microsoft.com/office/drawing/2014/main" id="{0DA4161A-DC68-F14C-40DA-C8CD7F388EEE}"/>
              </a:ext>
            </a:extLst>
          </p:cNvPr>
          <p:cNvCxnSpPr>
            <a:cxnSpLocks/>
            <a:stCxn id="27" idx="0"/>
            <a:endCxn id="12" idx="0"/>
          </p:cNvCxnSpPr>
          <p:nvPr/>
        </p:nvCxnSpPr>
        <p:spPr>
          <a:xfrm rot="16200000" flipH="1" flipV="1">
            <a:off x="6028227" y="463987"/>
            <a:ext cx="104870" cy="5220164"/>
          </a:xfrm>
          <a:prstGeom prst="bentConnector3">
            <a:avLst>
              <a:gd name="adj1" fmla="val -21798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 en angle 17">
            <a:extLst>
              <a:ext uri="{FF2B5EF4-FFF2-40B4-BE49-F238E27FC236}">
                <a16:creationId xmlns:a16="http://schemas.microsoft.com/office/drawing/2014/main" id="{6E19DD02-F483-99E6-BC64-935B907BB049}"/>
              </a:ext>
            </a:extLst>
          </p:cNvPr>
          <p:cNvCxnSpPr>
            <a:cxnSpLocks/>
            <a:stCxn id="12" idx="2"/>
            <a:endCxn id="27" idx="2"/>
          </p:cNvCxnSpPr>
          <p:nvPr/>
        </p:nvCxnSpPr>
        <p:spPr>
          <a:xfrm rot="16200000" flipH="1">
            <a:off x="5183679" y="2123268"/>
            <a:ext cx="1793966" cy="5220164"/>
          </a:xfrm>
          <a:prstGeom prst="bentConnector3">
            <a:avLst>
              <a:gd name="adj1" fmla="val 11274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 coins arrondis 19">
            <a:extLst>
              <a:ext uri="{FF2B5EF4-FFF2-40B4-BE49-F238E27FC236}">
                <a16:creationId xmlns:a16="http://schemas.microsoft.com/office/drawing/2014/main" id="{2C87D7B6-A183-EF28-7A93-88D58712834B}"/>
              </a:ext>
            </a:extLst>
          </p:cNvPr>
          <p:cNvSpPr/>
          <p:nvPr/>
        </p:nvSpPr>
        <p:spPr>
          <a:xfrm>
            <a:off x="8121649" y="3616047"/>
            <a:ext cx="1150890" cy="440637"/>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24" name="Rectangle : coins arrondis 23">
            <a:extLst>
              <a:ext uri="{FF2B5EF4-FFF2-40B4-BE49-F238E27FC236}">
                <a16:creationId xmlns:a16="http://schemas.microsoft.com/office/drawing/2014/main" id="{1DE16E49-E7AC-6FAE-899C-1DD2B6A06BF6}"/>
              </a:ext>
            </a:extLst>
          </p:cNvPr>
          <p:cNvSpPr/>
          <p:nvPr/>
        </p:nvSpPr>
        <p:spPr>
          <a:xfrm>
            <a:off x="8127999" y="4105590"/>
            <a:ext cx="1150890" cy="440637"/>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25" name="Rectangle : coins arrondis 24">
            <a:extLst>
              <a:ext uri="{FF2B5EF4-FFF2-40B4-BE49-F238E27FC236}">
                <a16:creationId xmlns:a16="http://schemas.microsoft.com/office/drawing/2014/main" id="{74BCBAA6-11DE-F721-5FB3-2DAAEC27582C}"/>
              </a:ext>
            </a:extLst>
          </p:cNvPr>
          <p:cNvSpPr/>
          <p:nvPr/>
        </p:nvSpPr>
        <p:spPr>
          <a:xfrm>
            <a:off x="8134349" y="4595133"/>
            <a:ext cx="1150890" cy="440637"/>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26" name="Rectangle : coins arrondis 25">
            <a:extLst>
              <a:ext uri="{FF2B5EF4-FFF2-40B4-BE49-F238E27FC236}">
                <a16:creationId xmlns:a16="http://schemas.microsoft.com/office/drawing/2014/main" id="{551B5820-DABE-364B-79ED-A0DDED7EC173}"/>
              </a:ext>
            </a:extLst>
          </p:cNvPr>
          <p:cNvSpPr/>
          <p:nvPr/>
        </p:nvSpPr>
        <p:spPr>
          <a:xfrm>
            <a:off x="8140699" y="5084676"/>
            <a:ext cx="1150890" cy="440637"/>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27" name="Rectangle : coins arrondis 26">
            <a:extLst>
              <a:ext uri="{FF2B5EF4-FFF2-40B4-BE49-F238E27FC236}">
                <a16:creationId xmlns:a16="http://schemas.microsoft.com/office/drawing/2014/main" id="{D45F47ED-C4CA-2E35-8FA0-076106343DE0}"/>
              </a:ext>
            </a:extLst>
          </p:cNvPr>
          <p:cNvSpPr/>
          <p:nvPr/>
        </p:nvSpPr>
        <p:spPr>
          <a:xfrm>
            <a:off x="8013410" y="3021634"/>
            <a:ext cx="1354667" cy="2608699"/>
          </a:xfrm>
          <a:prstGeom prst="round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Espace réservé du numéro de diapositive 28">
            <a:extLst>
              <a:ext uri="{FF2B5EF4-FFF2-40B4-BE49-F238E27FC236}">
                <a16:creationId xmlns:a16="http://schemas.microsoft.com/office/drawing/2014/main" id="{E506195F-864F-0B56-AA45-CB90F61381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15</a:t>
            </a:fld>
            <a:endParaRPr lang="fr-FR"/>
          </a:p>
        </p:txBody>
      </p:sp>
      <p:sp>
        <p:nvSpPr>
          <p:cNvPr id="33" name="Rectangle 9">
            <a:extLst>
              <a:ext uri="{FF2B5EF4-FFF2-40B4-BE49-F238E27FC236}">
                <a16:creationId xmlns:a16="http://schemas.microsoft.com/office/drawing/2014/main" id="{DF5B25D6-215B-5E76-2227-78E743CDBD32}"/>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spTree>
    <p:extLst>
      <p:ext uri="{BB962C8B-B14F-4D97-AF65-F5344CB8AC3E}">
        <p14:creationId xmlns:p14="http://schemas.microsoft.com/office/powerpoint/2010/main" val="13354194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0"/>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59" name="Group 2058">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2060" name="Freeform: Shape 2059">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Freeform: Shape 2060">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Freeform: Shape 2061">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Freeform: Shape 2062">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e 14">
            <a:extLst>
              <a:ext uri="{FF2B5EF4-FFF2-40B4-BE49-F238E27FC236}">
                <a16:creationId xmlns:a16="http://schemas.microsoft.com/office/drawing/2014/main" id="{526E8ADE-687B-B617-B13F-729C349C5888}"/>
              </a:ext>
            </a:extLst>
          </p:cNvPr>
          <p:cNvGrpSpPr/>
          <p:nvPr/>
        </p:nvGrpSpPr>
        <p:grpSpPr>
          <a:xfrm>
            <a:off x="245217" y="257835"/>
            <a:ext cx="3869584" cy="687045"/>
            <a:chOff x="2606890" y="2132199"/>
            <a:chExt cx="3430150" cy="281018"/>
          </a:xfrm>
        </p:grpSpPr>
        <p:sp>
          <p:nvSpPr>
            <p:cNvPr id="16" name="Rectangle 15">
              <a:extLst>
                <a:ext uri="{FF2B5EF4-FFF2-40B4-BE49-F238E27FC236}">
                  <a16:creationId xmlns:a16="http://schemas.microsoft.com/office/drawing/2014/main" id="{5872DA10-B9F6-2510-677B-FC70096CC20F}"/>
                </a:ext>
              </a:extLst>
            </p:cNvPr>
            <p:cNvSpPr/>
            <p:nvPr/>
          </p:nvSpPr>
          <p:spPr>
            <a:xfrm rot="16200000" flipV="1">
              <a:off x="4094504"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17" name="Rectangle 16">
              <a:extLst>
                <a:ext uri="{FF2B5EF4-FFF2-40B4-BE49-F238E27FC236}">
                  <a16:creationId xmlns:a16="http://schemas.microsoft.com/office/drawing/2014/main" id="{59587A93-5631-AA6E-A8A9-7D22DDB71A90}"/>
                </a:ext>
              </a:extLst>
            </p:cNvPr>
            <p:cNvSpPr/>
            <p:nvPr/>
          </p:nvSpPr>
          <p:spPr>
            <a:xfrm>
              <a:off x="2689776" y="2198427"/>
              <a:ext cx="3347264" cy="138477"/>
            </a:xfrm>
            <a:prstGeom prst="rect">
              <a:avLst/>
            </a:prstGeom>
          </p:spPr>
          <p:txBody>
            <a:bodyPr wrap="square">
              <a:spAutoFit/>
            </a:bodyPr>
            <a:lstStyle/>
            <a:p>
              <a:r>
                <a:rPr lang="fr-FR" sz="1600" dirty="0">
                  <a:solidFill>
                    <a:prstClr val="white"/>
                  </a:solidFill>
                  <a:latin typeface="Century Gothic" pitchFamily="34" charset="0"/>
                </a:rPr>
                <a:t>solutions proposées</a:t>
              </a:r>
            </a:p>
          </p:txBody>
        </p:sp>
      </p:grpSp>
      <p:grpSp>
        <p:nvGrpSpPr>
          <p:cNvPr id="21" name="Groupe 20">
            <a:extLst>
              <a:ext uri="{FF2B5EF4-FFF2-40B4-BE49-F238E27FC236}">
                <a16:creationId xmlns:a16="http://schemas.microsoft.com/office/drawing/2014/main" id="{F75A8353-D952-9479-8296-0B3D30E48F22}"/>
              </a:ext>
            </a:extLst>
          </p:cNvPr>
          <p:cNvGrpSpPr/>
          <p:nvPr/>
        </p:nvGrpSpPr>
        <p:grpSpPr>
          <a:xfrm>
            <a:off x="3996790" y="257834"/>
            <a:ext cx="1266746" cy="687045"/>
            <a:chOff x="2606890" y="2132199"/>
            <a:chExt cx="3430150" cy="281018"/>
          </a:xfrm>
          <a:noFill/>
        </p:grpSpPr>
        <p:sp>
          <p:nvSpPr>
            <p:cNvPr id="22" name="Rectangle 21">
              <a:extLst>
                <a:ext uri="{FF2B5EF4-FFF2-40B4-BE49-F238E27FC236}">
                  <a16:creationId xmlns:a16="http://schemas.microsoft.com/office/drawing/2014/main" id="{02005E32-1570-C165-B806-8A9CD14EC6EE}"/>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23" name="Rectangle 22">
              <a:extLst>
                <a:ext uri="{FF2B5EF4-FFF2-40B4-BE49-F238E27FC236}">
                  <a16:creationId xmlns:a16="http://schemas.microsoft.com/office/drawing/2014/main" id="{E5492EEC-1659-4D5F-8588-EF0023DEC2F0}"/>
                </a:ext>
              </a:extLst>
            </p:cNvPr>
            <p:cNvSpPr/>
            <p:nvPr/>
          </p:nvSpPr>
          <p:spPr>
            <a:xfrm>
              <a:off x="2689777" y="2198427"/>
              <a:ext cx="3347263" cy="113299"/>
            </a:xfrm>
            <a:prstGeom prst="rect">
              <a:avLst/>
            </a:prstGeom>
            <a:grpFill/>
            <a:ln>
              <a:noFill/>
            </a:ln>
          </p:spPr>
          <p:txBody>
            <a:bodyPr wrap="square">
              <a:spAutoFit/>
            </a:bodyPr>
            <a:lstStyle/>
            <a:p>
              <a:r>
                <a:rPr lang="fr-FR" sz="1200" dirty="0">
                  <a:solidFill>
                    <a:schemeClr val="tx1"/>
                  </a:solidFill>
                  <a:latin typeface="Century Gothic" pitchFamily="34" charset="0"/>
                </a:rPr>
                <a:t>Mono agent</a:t>
              </a:r>
            </a:p>
          </p:txBody>
        </p:sp>
      </p:grpSp>
      <p:sp>
        <p:nvSpPr>
          <p:cNvPr id="2" name="Rectangle : coins arrondis 1">
            <a:extLst>
              <a:ext uri="{FF2B5EF4-FFF2-40B4-BE49-F238E27FC236}">
                <a16:creationId xmlns:a16="http://schemas.microsoft.com/office/drawing/2014/main" id="{AD42EC6B-EC17-C3B8-E3F2-A70B067B94EB}"/>
              </a:ext>
            </a:extLst>
          </p:cNvPr>
          <p:cNvSpPr/>
          <p:nvPr/>
        </p:nvSpPr>
        <p:spPr>
          <a:xfrm>
            <a:off x="7615974" y="3274063"/>
            <a:ext cx="1682014" cy="709863"/>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Network</a:t>
            </a:r>
          </a:p>
        </p:txBody>
      </p:sp>
      <p:sp>
        <p:nvSpPr>
          <p:cNvPr id="3" name="Rectangle : coins arrondis 2">
            <a:extLst>
              <a:ext uri="{FF2B5EF4-FFF2-40B4-BE49-F238E27FC236}">
                <a16:creationId xmlns:a16="http://schemas.microsoft.com/office/drawing/2014/main" id="{0D669891-08EE-C832-1A8D-D2999CDCE9E7}"/>
              </a:ext>
            </a:extLst>
          </p:cNvPr>
          <p:cNvSpPr/>
          <p:nvPr/>
        </p:nvSpPr>
        <p:spPr>
          <a:xfrm>
            <a:off x="9765833" y="2515297"/>
            <a:ext cx="1150890" cy="440637"/>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cxnSp>
        <p:nvCxnSpPr>
          <p:cNvPr id="4" name="Connecteur : en angle 3">
            <a:extLst>
              <a:ext uri="{FF2B5EF4-FFF2-40B4-BE49-F238E27FC236}">
                <a16:creationId xmlns:a16="http://schemas.microsoft.com/office/drawing/2014/main" id="{0640E80C-6352-F104-EF44-A80FB8638146}"/>
              </a:ext>
            </a:extLst>
          </p:cNvPr>
          <p:cNvCxnSpPr>
            <a:cxnSpLocks/>
            <a:stCxn id="10" idx="0"/>
            <a:endCxn id="2" idx="0"/>
          </p:cNvCxnSpPr>
          <p:nvPr/>
        </p:nvCxnSpPr>
        <p:spPr>
          <a:xfrm rot="16200000" flipH="1" flipV="1">
            <a:off x="8967312" y="1900096"/>
            <a:ext cx="863636" cy="1884297"/>
          </a:xfrm>
          <a:prstGeom prst="bentConnector3">
            <a:avLst>
              <a:gd name="adj1" fmla="val -2646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Connecteur : en angle 4">
            <a:extLst>
              <a:ext uri="{FF2B5EF4-FFF2-40B4-BE49-F238E27FC236}">
                <a16:creationId xmlns:a16="http://schemas.microsoft.com/office/drawing/2014/main" id="{73C7D2B8-4C65-4908-43F7-8B52E17AEBEC}"/>
              </a:ext>
            </a:extLst>
          </p:cNvPr>
          <p:cNvCxnSpPr>
            <a:cxnSpLocks/>
            <a:stCxn id="2" idx="2"/>
            <a:endCxn id="10" idx="2"/>
          </p:cNvCxnSpPr>
          <p:nvPr/>
        </p:nvCxnSpPr>
        <p:spPr>
          <a:xfrm rot="16200000" flipH="1">
            <a:off x="8881529" y="3559377"/>
            <a:ext cx="1035200" cy="1884297"/>
          </a:xfrm>
          <a:prstGeom prst="bentConnector3">
            <a:avLst>
              <a:gd name="adj1" fmla="val 12208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 coins arrondis 5">
            <a:extLst>
              <a:ext uri="{FF2B5EF4-FFF2-40B4-BE49-F238E27FC236}">
                <a16:creationId xmlns:a16="http://schemas.microsoft.com/office/drawing/2014/main" id="{2B736914-7914-EEDE-EBF5-C0232778C631}"/>
              </a:ext>
            </a:extLst>
          </p:cNvPr>
          <p:cNvSpPr/>
          <p:nvPr/>
        </p:nvSpPr>
        <p:spPr>
          <a:xfrm>
            <a:off x="9772183" y="3004840"/>
            <a:ext cx="1150890" cy="440637"/>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7" name="Rectangle : coins arrondis 6">
            <a:extLst>
              <a:ext uri="{FF2B5EF4-FFF2-40B4-BE49-F238E27FC236}">
                <a16:creationId xmlns:a16="http://schemas.microsoft.com/office/drawing/2014/main" id="{183578D7-2E79-EA1A-79E4-384EB773F103}"/>
              </a:ext>
            </a:extLst>
          </p:cNvPr>
          <p:cNvSpPr/>
          <p:nvPr/>
        </p:nvSpPr>
        <p:spPr>
          <a:xfrm>
            <a:off x="9778533" y="3494383"/>
            <a:ext cx="1150890" cy="440637"/>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8" name="Rectangle : coins arrondis 7">
            <a:extLst>
              <a:ext uri="{FF2B5EF4-FFF2-40B4-BE49-F238E27FC236}">
                <a16:creationId xmlns:a16="http://schemas.microsoft.com/office/drawing/2014/main" id="{3B12160F-D695-7C04-2CAA-C14FDCFEF682}"/>
              </a:ext>
            </a:extLst>
          </p:cNvPr>
          <p:cNvSpPr/>
          <p:nvPr/>
        </p:nvSpPr>
        <p:spPr>
          <a:xfrm>
            <a:off x="9784883" y="3983926"/>
            <a:ext cx="1150890" cy="440637"/>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9" name="Rectangle : coins arrondis 8">
            <a:extLst>
              <a:ext uri="{FF2B5EF4-FFF2-40B4-BE49-F238E27FC236}">
                <a16:creationId xmlns:a16="http://schemas.microsoft.com/office/drawing/2014/main" id="{BA898636-074E-E15A-920D-5FD7E15F0D7D}"/>
              </a:ext>
            </a:extLst>
          </p:cNvPr>
          <p:cNvSpPr/>
          <p:nvPr/>
        </p:nvSpPr>
        <p:spPr>
          <a:xfrm>
            <a:off x="9791233" y="4473469"/>
            <a:ext cx="1150890" cy="440637"/>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10" name="Rectangle : coins arrondis 9">
            <a:extLst>
              <a:ext uri="{FF2B5EF4-FFF2-40B4-BE49-F238E27FC236}">
                <a16:creationId xmlns:a16="http://schemas.microsoft.com/office/drawing/2014/main" id="{655F8D1D-69A4-51B1-996F-6FF242CA7221}"/>
              </a:ext>
            </a:extLst>
          </p:cNvPr>
          <p:cNvSpPr/>
          <p:nvPr/>
        </p:nvSpPr>
        <p:spPr>
          <a:xfrm>
            <a:off x="9663944" y="2410427"/>
            <a:ext cx="1354667" cy="2608699"/>
          </a:xfrm>
          <a:prstGeom prst="round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Google Shape;255;p10">
            <a:extLst>
              <a:ext uri="{FF2B5EF4-FFF2-40B4-BE49-F238E27FC236}">
                <a16:creationId xmlns:a16="http://schemas.microsoft.com/office/drawing/2014/main" id="{F8F063CE-49B6-4968-5D28-CFA91DFCBD66}"/>
              </a:ext>
            </a:extLst>
          </p:cNvPr>
          <p:cNvSpPr txBox="1">
            <a:spLocks noGrp="1"/>
          </p:cNvSpPr>
          <p:nvPr>
            <p:ph type="body" idx="1"/>
          </p:nvPr>
        </p:nvSpPr>
        <p:spPr>
          <a:xfrm>
            <a:off x="54649" y="2108201"/>
            <a:ext cx="5661703" cy="369146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000"/>
              <a:buNone/>
            </a:pPr>
            <a:r>
              <a:rPr lang="fr-FR" sz="2000" dirty="0"/>
              <a:t>C'est pour pallier ces limitations que nous avons décidé d'explorer l'Apprentissage par Renforcement Multi-Agents (</a:t>
            </a:r>
            <a:r>
              <a:rPr lang="fr-FR" sz="2000" b="1" dirty="0"/>
              <a:t>MARL</a:t>
            </a:r>
            <a:r>
              <a:rPr lang="fr-FR" sz="2000" dirty="0"/>
              <a:t>). Le </a:t>
            </a:r>
            <a:r>
              <a:rPr lang="fr-FR" sz="2000" b="1" dirty="0"/>
              <a:t>MARL</a:t>
            </a:r>
            <a:r>
              <a:rPr lang="fr-FR" sz="2000" dirty="0"/>
              <a:t> est conçu pour gérer efficacement des situations où plusieurs acteurs ou "agents"  doivent apprendre et interagir en même temps. Dans le cas du contrôle des feux de circulation, chaque intersection peut être considérée comme un agent. Cela permet de gérer plus efficacement le flux de trafic. En adoptant le </a:t>
            </a:r>
            <a:r>
              <a:rPr lang="fr-FR" sz="2000" b="1" dirty="0"/>
              <a:t>MARL</a:t>
            </a:r>
            <a:r>
              <a:rPr lang="fr-FR" sz="2000" dirty="0"/>
              <a:t>, nous visons à améliorer la performance globale et la convergence de notre modèle.</a:t>
            </a:r>
          </a:p>
          <a:p>
            <a:pPr marL="228600" lvl="0" indent="-228600" algn="l" rtl="0">
              <a:lnSpc>
                <a:spcPct val="90000"/>
              </a:lnSpc>
              <a:spcBef>
                <a:spcPts val="0"/>
              </a:spcBef>
              <a:spcAft>
                <a:spcPts val="0"/>
              </a:spcAft>
              <a:buClr>
                <a:schemeClr val="dk1"/>
              </a:buClr>
              <a:buSzPts val="2000"/>
              <a:buChar char="•"/>
            </a:pPr>
            <a:endParaRPr lang="fr-FR" sz="2000" dirty="0"/>
          </a:p>
        </p:txBody>
      </p:sp>
      <p:sp>
        <p:nvSpPr>
          <p:cNvPr id="19" name="ZoneTexte 18">
            <a:extLst>
              <a:ext uri="{FF2B5EF4-FFF2-40B4-BE49-F238E27FC236}">
                <a16:creationId xmlns:a16="http://schemas.microsoft.com/office/drawing/2014/main" id="{EBA118E2-0B72-8320-6941-73BBB96D5DD4}"/>
              </a:ext>
            </a:extLst>
          </p:cNvPr>
          <p:cNvSpPr txBox="1"/>
          <p:nvPr/>
        </p:nvSpPr>
        <p:spPr>
          <a:xfrm>
            <a:off x="7857069" y="1800424"/>
            <a:ext cx="3129878" cy="307777"/>
          </a:xfrm>
          <a:prstGeom prst="rect">
            <a:avLst/>
          </a:prstGeom>
          <a:noFill/>
        </p:spPr>
        <p:txBody>
          <a:bodyPr wrap="square" rtlCol="0">
            <a:spAutoFit/>
          </a:bodyPr>
          <a:lstStyle/>
          <a:p>
            <a:r>
              <a:rPr lang="en-US" b="1" dirty="0"/>
              <a:t>[action1, action 2…. Action n]</a:t>
            </a:r>
          </a:p>
        </p:txBody>
      </p:sp>
      <p:sp>
        <p:nvSpPr>
          <p:cNvPr id="28" name="ZoneTexte 27">
            <a:extLst>
              <a:ext uri="{FF2B5EF4-FFF2-40B4-BE49-F238E27FC236}">
                <a16:creationId xmlns:a16="http://schemas.microsoft.com/office/drawing/2014/main" id="{D3EBDD7D-5AA9-C3E4-2FAD-90C98C898B7B}"/>
              </a:ext>
            </a:extLst>
          </p:cNvPr>
          <p:cNvSpPr txBox="1"/>
          <p:nvPr/>
        </p:nvSpPr>
        <p:spPr>
          <a:xfrm>
            <a:off x="8200894" y="5371748"/>
            <a:ext cx="3129878" cy="523220"/>
          </a:xfrm>
          <a:prstGeom prst="rect">
            <a:avLst/>
          </a:prstGeom>
          <a:noFill/>
        </p:spPr>
        <p:txBody>
          <a:bodyPr wrap="square" rtlCol="0">
            <a:spAutoFit/>
          </a:bodyPr>
          <a:lstStyle/>
          <a:p>
            <a:r>
              <a:rPr lang="en-US" b="1" dirty="0"/>
              <a:t>[observation 1, observation 2…. observation n]</a:t>
            </a:r>
          </a:p>
        </p:txBody>
      </p:sp>
      <p:sp>
        <p:nvSpPr>
          <p:cNvPr id="50" name="Rectangle 49">
            <a:extLst>
              <a:ext uri="{FF2B5EF4-FFF2-40B4-BE49-F238E27FC236}">
                <a16:creationId xmlns:a16="http://schemas.microsoft.com/office/drawing/2014/main" id="{4ECBB15D-F4FF-F635-8CBA-0AA450D57E86}"/>
              </a:ext>
            </a:extLst>
          </p:cNvPr>
          <p:cNvSpPr/>
          <p:nvPr/>
        </p:nvSpPr>
        <p:spPr>
          <a:xfrm>
            <a:off x="5281199" y="252141"/>
            <a:ext cx="1202525" cy="687046"/>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1" name="Groupe 50">
            <a:extLst>
              <a:ext uri="{FF2B5EF4-FFF2-40B4-BE49-F238E27FC236}">
                <a16:creationId xmlns:a16="http://schemas.microsoft.com/office/drawing/2014/main" id="{5A5B88A1-371D-9A38-8995-64C9E4EE820A}"/>
              </a:ext>
            </a:extLst>
          </p:cNvPr>
          <p:cNvGrpSpPr/>
          <p:nvPr/>
        </p:nvGrpSpPr>
        <p:grpSpPr>
          <a:xfrm>
            <a:off x="5294147" y="257834"/>
            <a:ext cx="1266746" cy="687045"/>
            <a:chOff x="2606890" y="2132199"/>
            <a:chExt cx="3430150" cy="281018"/>
          </a:xfrm>
          <a:noFill/>
        </p:grpSpPr>
        <p:sp>
          <p:nvSpPr>
            <p:cNvPr id="52" name="Rectangle 51">
              <a:extLst>
                <a:ext uri="{FF2B5EF4-FFF2-40B4-BE49-F238E27FC236}">
                  <a16:creationId xmlns:a16="http://schemas.microsoft.com/office/drawing/2014/main" id="{CE36C683-CB9D-D26C-0E22-730912A7954E}"/>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53" name="Rectangle 52">
              <a:extLst>
                <a:ext uri="{FF2B5EF4-FFF2-40B4-BE49-F238E27FC236}">
                  <a16:creationId xmlns:a16="http://schemas.microsoft.com/office/drawing/2014/main" id="{D03D393A-AD4F-B680-527D-C45AB43926C0}"/>
                </a:ext>
              </a:extLst>
            </p:cNvPr>
            <p:cNvSpPr/>
            <p:nvPr/>
          </p:nvSpPr>
          <p:spPr>
            <a:xfrm>
              <a:off x="2689777" y="2198427"/>
              <a:ext cx="3347263" cy="113299"/>
            </a:xfrm>
            <a:prstGeom prst="rect">
              <a:avLst/>
            </a:prstGeom>
            <a:grpFill/>
            <a:ln>
              <a:noFill/>
            </a:ln>
          </p:spPr>
          <p:txBody>
            <a:bodyPr wrap="square">
              <a:spAutoFit/>
            </a:bodyPr>
            <a:lstStyle/>
            <a:p>
              <a:r>
                <a:rPr lang="fr-FR" sz="1200" dirty="0">
                  <a:solidFill>
                    <a:schemeClr val="bg1"/>
                  </a:solidFill>
                  <a:latin typeface="Century Gothic" pitchFamily="34" charset="0"/>
                </a:rPr>
                <a:t>MARL</a:t>
              </a:r>
            </a:p>
          </p:txBody>
        </p:sp>
      </p:grpSp>
      <p:sp>
        <p:nvSpPr>
          <p:cNvPr id="55" name="Espace réservé du numéro de diapositive 54">
            <a:extLst>
              <a:ext uri="{FF2B5EF4-FFF2-40B4-BE49-F238E27FC236}">
                <a16:creationId xmlns:a16="http://schemas.microsoft.com/office/drawing/2014/main" id="{3FD6EDD5-D028-C532-9AFE-18E509BAA7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16</a:t>
            </a:fld>
            <a:endParaRPr lang="fr-FR"/>
          </a:p>
        </p:txBody>
      </p:sp>
      <p:sp>
        <p:nvSpPr>
          <p:cNvPr id="56" name="Rectangle 9">
            <a:extLst>
              <a:ext uri="{FF2B5EF4-FFF2-40B4-BE49-F238E27FC236}">
                <a16:creationId xmlns:a16="http://schemas.microsoft.com/office/drawing/2014/main" id="{58FEBAEA-8CFB-7C4F-47E9-3F2397549232}"/>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spTree>
    <p:extLst>
      <p:ext uri="{BB962C8B-B14F-4D97-AF65-F5344CB8AC3E}">
        <p14:creationId xmlns:p14="http://schemas.microsoft.com/office/powerpoint/2010/main" val="18059529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0"/>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071924-9F88-A5F7-7AAA-79F2C5F7A084}"/>
              </a:ext>
            </a:extLst>
          </p:cNvPr>
          <p:cNvSpPr/>
          <p:nvPr/>
        </p:nvSpPr>
        <p:spPr>
          <a:xfrm>
            <a:off x="5297148" y="290445"/>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t>décentralise</a:t>
            </a:r>
          </a:p>
        </p:txBody>
      </p:sp>
      <p:sp>
        <p:nvSpPr>
          <p:cNvPr id="20" name="Rectangle 19">
            <a:extLst>
              <a:ext uri="{FF2B5EF4-FFF2-40B4-BE49-F238E27FC236}">
                <a16:creationId xmlns:a16="http://schemas.microsoft.com/office/drawing/2014/main" id="{DCE548D9-CA3C-A1ED-0AAF-9A892E8BCD48}"/>
              </a:ext>
            </a:extLst>
          </p:cNvPr>
          <p:cNvSpPr/>
          <p:nvPr/>
        </p:nvSpPr>
        <p:spPr>
          <a:xfrm>
            <a:off x="5301528" y="388188"/>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centralisé</a:t>
            </a:r>
          </a:p>
        </p:txBody>
      </p:sp>
      <p:grpSp>
        <p:nvGrpSpPr>
          <p:cNvPr id="26" name="Groupe 25">
            <a:extLst>
              <a:ext uri="{FF2B5EF4-FFF2-40B4-BE49-F238E27FC236}">
                <a16:creationId xmlns:a16="http://schemas.microsoft.com/office/drawing/2014/main" id="{75A26001-D733-F6CB-768C-97B56C383073}"/>
              </a:ext>
            </a:extLst>
          </p:cNvPr>
          <p:cNvGrpSpPr/>
          <p:nvPr/>
        </p:nvGrpSpPr>
        <p:grpSpPr>
          <a:xfrm>
            <a:off x="5319981" y="252141"/>
            <a:ext cx="1125377" cy="733007"/>
            <a:chOff x="6553116" y="342227"/>
            <a:chExt cx="1125377" cy="733007"/>
          </a:xfrm>
        </p:grpSpPr>
        <p:sp>
          <p:nvSpPr>
            <p:cNvPr id="25" name="Légende : flèche vers le haut 24">
              <a:extLst>
                <a:ext uri="{FF2B5EF4-FFF2-40B4-BE49-F238E27FC236}">
                  <a16:creationId xmlns:a16="http://schemas.microsoft.com/office/drawing/2014/main" id="{6A74392B-2BDD-9A0B-95D3-E6CAA7A10CC9}"/>
                </a:ext>
              </a:extLst>
            </p:cNvPr>
            <p:cNvSpPr/>
            <p:nvPr/>
          </p:nvSpPr>
          <p:spPr>
            <a:xfrm rot="10800000">
              <a:off x="6553116" y="388188"/>
              <a:ext cx="1112430" cy="687046"/>
            </a:xfrm>
            <a:prstGeom prst="upArrowCallou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0EED2EFA-4160-A5DA-1A9C-6B5C071C09AF}"/>
                </a:ext>
              </a:extLst>
            </p:cNvPr>
            <p:cNvSpPr/>
            <p:nvPr/>
          </p:nvSpPr>
          <p:spPr>
            <a:xfrm>
              <a:off x="6560893" y="342227"/>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independent</a:t>
              </a:r>
            </a:p>
          </p:txBody>
        </p:sp>
      </p:grpSp>
      <p:grpSp>
        <p:nvGrpSpPr>
          <p:cNvPr id="2059" name="Group 2058">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2060" name="Freeform: Shape 2059">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Freeform: Shape 2060">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Freeform: Shape 2061">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Freeform: Shape 2062">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e 14">
            <a:extLst>
              <a:ext uri="{FF2B5EF4-FFF2-40B4-BE49-F238E27FC236}">
                <a16:creationId xmlns:a16="http://schemas.microsoft.com/office/drawing/2014/main" id="{526E8ADE-687B-B617-B13F-729C349C5888}"/>
              </a:ext>
            </a:extLst>
          </p:cNvPr>
          <p:cNvGrpSpPr/>
          <p:nvPr/>
        </p:nvGrpSpPr>
        <p:grpSpPr>
          <a:xfrm>
            <a:off x="245217" y="257835"/>
            <a:ext cx="3869584" cy="687045"/>
            <a:chOff x="2606890" y="2132199"/>
            <a:chExt cx="3430150" cy="281018"/>
          </a:xfrm>
        </p:grpSpPr>
        <p:sp>
          <p:nvSpPr>
            <p:cNvPr id="16" name="Rectangle 15">
              <a:extLst>
                <a:ext uri="{FF2B5EF4-FFF2-40B4-BE49-F238E27FC236}">
                  <a16:creationId xmlns:a16="http://schemas.microsoft.com/office/drawing/2014/main" id="{5872DA10-B9F6-2510-677B-FC70096CC20F}"/>
                </a:ext>
              </a:extLst>
            </p:cNvPr>
            <p:cNvSpPr/>
            <p:nvPr/>
          </p:nvSpPr>
          <p:spPr>
            <a:xfrm rot="16200000" flipV="1">
              <a:off x="4094504"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17" name="Rectangle 16">
              <a:extLst>
                <a:ext uri="{FF2B5EF4-FFF2-40B4-BE49-F238E27FC236}">
                  <a16:creationId xmlns:a16="http://schemas.microsoft.com/office/drawing/2014/main" id="{59587A93-5631-AA6E-A8A9-7D22DDB71A90}"/>
                </a:ext>
              </a:extLst>
            </p:cNvPr>
            <p:cNvSpPr/>
            <p:nvPr/>
          </p:nvSpPr>
          <p:spPr>
            <a:xfrm>
              <a:off x="2689776" y="2198427"/>
              <a:ext cx="3347264" cy="138477"/>
            </a:xfrm>
            <a:prstGeom prst="rect">
              <a:avLst/>
            </a:prstGeom>
          </p:spPr>
          <p:txBody>
            <a:bodyPr wrap="square">
              <a:spAutoFit/>
            </a:bodyPr>
            <a:lstStyle/>
            <a:p>
              <a:r>
                <a:rPr lang="fr-FR" sz="1600" dirty="0">
                  <a:solidFill>
                    <a:prstClr val="white"/>
                  </a:solidFill>
                  <a:latin typeface="Century Gothic" pitchFamily="34" charset="0"/>
                </a:rPr>
                <a:t>solutions proposées</a:t>
              </a:r>
            </a:p>
          </p:txBody>
        </p:sp>
      </p:grpSp>
      <p:grpSp>
        <p:nvGrpSpPr>
          <p:cNvPr id="21" name="Groupe 20">
            <a:extLst>
              <a:ext uri="{FF2B5EF4-FFF2-40B4-BE49-F238E27FC236}">
                <a16:creationId xmlns:a16="http://schemas.microsoft.com/office/drawing/2014/main" id="{F75A8353-D952-9479-8296-0B3D30E48F22}"/>
              </a:ext>
            </a:extLst>
          </p:cNvPr>
          <p:cNvGrpSpPr/>
          <p:nvPr/>
        </p:nvGrpSpPr>
        <p:grpSpPr>
          <a:xfrm>
            <a:off x="3996790" y="257834"/>
            <a:ext cx="1266746" cy="687045"/>
            <a:chOff x="2606890" y="2132199"/>
            <a:chExt cx="3430150" cy="281018"/>
          </a:xfrm>
          <a:noFill/>
        </p:grpSpPr>
        <p:sp>
          <p:nvSpPr>
            <p:cNvPr id="22" name="Rectangle 21">
              <a:extLst>
                <a:ext uri="{FF2B5EF4-FFF2-40B4-BE49-F238E27FC236}">
                  <a16:creationId xmlns:a16="http://schemas.microsoft.com/office/drawing/2014/main" id="{02005E32-1570-C165-B806-8A9CD14EC6EE}"/>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23" name="Rectangle 22">
              <a:extLst>
                <a:ext uri="{FF2B5EF4-FFF2-40B4-BE49-F238E27FC236}">
                  <a16:creationId xmlns:a16="http://schemas.microsoft.com/office/drawing/2014/main" id="{E5492EEC-1659-4D5F-8588-EF0023DEC2F0}"/>
                </a:ext>
              </a:extLst>
            </p:cNvPr>
            <p:cNvSpPr/>
            <p:nvPr/>
          </p:nvSpPr>
          <p:spPr>
            <a:xfrm>
              <a:off x="2689777" y="2198427"/>
              <a:ext cx="3347263" cy="113299"/>
            </a:xfrm>
            <a:prstGeom prst="rect">
              <a:avLst/>
            </a:prstGeom>
            <a:grpFill/>
            <a:ln>
              <a:noFill/>
            </a:ln>
          </p:spPr>
          <p:txBody>
            <a:bodyPr wrap="square">
              <a:spAutoFit/>
            </a:bodyPr>
            <a:lstStyle/>
            <a:p>
              <a:r>
                <a:rPr lang="fr-FR" sz="1200" dirty="0">
                  <a:solidFill>
                    <a:schemeClr val="tx1"/>
                  </a:solidFill>
                  <a:latin typeface="Century Gothic" pitchFamily="34" charset="0"/>
                </a:rPr>
                <a:t>Mono agent</a:t>
              </a:r>
            </a:p>
          </p:txBody>
        </p:sp>
      </p:grpSp>
      <p:sp>
        <p:nvSpPr>
          <p:cNvPr id="43" name="Rectangle 42">
            <a:extLst>
              <a:ext uri="{FF2B5EF4-FFF2-40B4-BE49-F238E27FC236}">
                <a16:creationId xmlns:a16="http://schemas.microsoft.com/office/drawing/2014/main" id="{3819D6DC-63BB-93D5-6BDE-E4C18DBE3AC6}"/>
              </a:ext>
            </a:extLst>
          </p:cNvPr>
          <p:cNvSpPr/>
          <p:nvPr/>
        </p:nvSpPr>
        <p:spPr>
          <a:xfrm>
            <a:off x="5281199" y="252141"/>
            <a:ext cx="1202525" cy="687046"/>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e 43">
            <a:extLst>
              <a:ext uri="{FF2B5EF4-FFF2-40B4-BE49-F238E27FC236}">
                <a16:creationId xmlns:a16="http://schemas.microsoft.com/office/drawing/2014/main" id="{4193B180-8313-4506-EB7E-561FB0CB2FD8}"/>
              </a:ext>
            </a:extLst>
          </p:cNvPr>
          <p:cNvGrpSpPr/>
          <p:nvPr/>
        </p:nvGrpSpPr>
        <p:grpSpPr>
          <a:xfrm>
            <a:off x="5294147" y="257834"/>
            <a:ext cx="1266746" cy="687045"/>
            <a:chOff x="2606890" y="2132199"/>
            <a:chExt cx="3430150" cy="281018"/>
          </a:xfrm>
          <a:noFill/>
        </p:grpSpPr>
        <p:sp>
          <p:nvSpPr>
            <p:cNvPr id="45" name="Rectangle 44">
              <a:extLst>
                <a:ext uri="{FF2B5EF4-FFF2-40B4-BE49-F238E27FC236}">
                  <a16:creationId xmlns:a16="http://schemas.microsoft.com/office/drawing/2014/main" id="{52B5620B-402A-7B4D-19EA-905DDC885CC5}"/>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46" name="Rectangle 45">
              <a:extLst>
                <a:ext uri="{FF2B5EF4-FFF2-40B4-BE49-F238E27FC236}">
                  <a16:creationId xmlns:a16="http://schemas.microsoft.com/office/drawing/2014/main" id="{6D5A4908-D42B-F150-45BE-5576A8533AAA}"/>
                </a:ext>
              </a:extLst>
            </p:cNvPr>
            <p:cNvSpPr/>
            <p:nvPr/>
          </p:nvSpPr>
          <p:spPr>
            <a:xfrm>
              <a:off x="2689777" y="2198427"/>
              <a:ext cx="3347263" cy="113299"/>
            </a:xfrm>
            <a:prstGeom prst="rect">
              <a:avLst/>
            </a:prstGeom>
            <a:grpFill/>
            <a:ln>
              <a:noFill/>
            </a:ln>
          </p:spPr>
          <p:txBody>
            <a:bodyPr wrap="square">
              <a:spAutoFit/>
            </a:bodyPr>
            <a:lstStyle/>
            <a:p>
              <a:r>
                <a:rPr lang="fr-FR" sz="1200" dirty="0">
                  <a:solidFill>
                    <a:schemeClr val="bg1"/>
                  </a:solidFill>
                  <a:latin typeface="Century Gothic" pitchFamily="34" charset="0"/>
                </a:rPr>
                <a:t>MARL</a:t>
              </a:r>
            </a:p>
          </p:txBody>
        </p:sp>
      </p:grpSp>
      <p:sp>
        <p:nvSpPr>
          <p:cNvPr id="48" name="Espace réservé du numéro de diapositive 47">
            <a:extLst>
              <a:ext uri="{FF2B5EF4-FFF2-40B4-BE49-F238E27FC236}">
                <a16:creationId xmlns:a16="http://schemas.microsoft.com/office/drawing/2014/main" id="{ACAB023A-5B7A-698A-59D0-DC31160CD7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17</a:t>
            </a:fld>
            <a:endParaRPr lang="fr-FR"/>
          </a:p>
        </p:txBody>
      </p:sp>
      <p:sp>
        <p:nvSpPr>
          <p:cNvPr id="49" name="Rectangle 9">
            <a:extLst>
              <a:ext uri="{FF2B5EF4-FFF2-40B4-BE49-F238E27FC236}">
                <a16:creationId xmlns:a16="http://schemas.microsoft.com/office/drawing/2014/main" id="{AACC4D01-7393-F369-3B00-FEA59F65C103}"/>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grpSp>
        <p:nvGrpSpPr>
          <p:cNvPr id="51" name="Groupe 50">
            <a:extLst>
              <a:ext uri="{FF2B5EF4-FFF2-40B4-BE49-F238E27FC236}">
                <a16:creationId xmlns:a16="http://schemas.microsoft.com/office/drawing/2014/main" id="{F0A44EFE-578C-4352-7748-C0095948D70F}"/>
              </a:ext>
            </a:extLst>
          </p:cNvPr>
          <p:cNvGrpSpPr/>
          <p:nvPr/>
        </p:nvGrpSpPr>
        <p:grpSpPr>
          <a:xfrm>
            <a:off x="1660172" y="2140765"/>
            <a:ext cx="8316136" cy="3509963"/>
            <a:chOff x="1660172" y="2140765"/>
            <a:chExt cx="8316136" cy="3509963"/>
          </a:xfrm>
        </p:grpSpPr>
        <p:pic>
          <p:nvPicPr>
            <p:cNvPr id="14" name="Google Shape;344;p17" descr="Une image contenant capture d’écran, texte, diagramme, ligne&#10;&#10;Description générée automatiquement">
              <a:extLst>
                <a:ext uri="{FF2B5EF4-FFF2-40B4-BE49-F238E27FC236}">
                  <a16:creationId xmlns:a16="http://schemas.microsoft.com/office/drawing/2014/main" id="{1D2450CE-C94F-9BC6-779B-D39D49A2FDA4}"/>
                </a:ext>
              </a:extLst>
            </p:cNvPr>
            <p:cNvPicPr preferRelativeResize="0"/>
            <p:nvPr/>
          </p:nvPicPr>
          <p:blipFill rotWithShape="1">
            <a:blip r:embed="rId3">
              <a:alphaModFix/>
            </a:blip>
            <a:srcRect/>
            <a:stretch/>
          </p:blipFill>
          <p:spPr>
            <a:xfrm>
              <a:off x="1660172" y="2140765"/>
              <a:ext cx="8316136" cy="3509963"/>
            </a:xfrm>
            <a:prstGeom prst="rect">
              <a:avLst/>
            </a:prstGeom>
            <a:noFill/>
            <a:ln>
              <a:solidFill>
                <a:schemeClr val="tx1"/>
              </a:solidFill>
            </a:ln>
          </p:spPr>
        </p:pic>
        <p:sp>
          <p:nvSpPr>
            <p:cNvPr id="50" name="Rectangle 49">
              <a:extLst>
                <a:ext uri="{FF2B5EF4-FFF2-40B4-BE49-F238E27FC236}">
                  <a16:creationId xmlns:a16="http://schemas.microsoft.com/office/drawing/2014/main" id="{2F759F66-DA24-7DC0-B740-55B55F2C0117}"/>
                </a:ext>
              </a:extLst>
            </p:cNvPr>
            <p:cNvSpPr/>
            <p:nvPr/>
          </p:nvSpPr>
          <p:spPr>
            <a:xfrm>
              <a:off x="2194560" y="3311091"/>
              <a:ext cx="490888" cy="12224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7661628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00208 -0.01111 L 0.11159 0.01134 " pathEditMode="relative" rAng="0" ptsTypes="AA">
                                      <p:cBhvr>
                                        <p:cTn id="6" dur="2000" fill="hold"/>
                                        <p:tgtEl>
                                          <p:spTgt spid="26"/>
                                        </p:tgtEl>
                                        <p:attrNameLst>
                                          <p:attrName>ppt_x</p:attrName>
                                          <p:attrName>ppt_y</p:attrName>
                                        </p:attrNameLst>
                                      </p:cBhvr>
                                      <p:rCtr x="5677" y="1111"/>
                                    </p:animMotion>
                                  </p:childTnLst>
                                </p:cTn>
                              </p:par>
                              <p:par>
                                <p:cTn id="7" presetID="63" presetClass="path" presetSubtype="0" accel="50000" decel="50000" fill="hold" grpId="0" nodeType="withEffect">
                                  <p:stCondLst>
                                    <p:cond delay="0"/>
                                  </p:stCondLst>
                                  <p:childTnLst>
                                    <p:animMotion origin="layout" path="M 8.33333E-7 1.48148E-6 L 0.21315 -0.00718 " pathEditMode="relative" rAng="0" ptsTypes="AA">
                                      <p:cBhvr>
                                        <p:cTn id="8" dur="2000" fill="hold"/>
                                        <p:tgtEl>
                                          <p:spTgt spid="20"/>
                                        </p:tgtEl>
                                        <p:attrNameLst>
                                          <p:attrName>ppt_x</p:attrName>
                                          <p:attrName>ppt_y</p:attrName>
                                        </p:attrNameLst>
                                      </p:cBhvr>
                                      <p:rCtr x="10651" y="-370"/>
                                    </p:animMotion>
                                  </p:childTnLst>
                                </p:cTn>
                              </p:par>
                              <p:par>
                                <p:cTn id="9" presetID="63" presetClass="path" presetSubtype="0" accel="50000" decel="50000" fill="hold" grpId="0" nodeType="withEffect">
                                  <p:stCondLst>
                                    <p:cond delay="0"/>
                                  </p:stCondLst>
                                  <p:childTnLst>
                                    <p:animMotion origin="layout" path="M 2.91667E-6 4.81481E-6 L 0.31706 0.0074 " pathEditMode="relative" rAng="0" ptsTypes="AA">
                                      <p:cBhvr>
                                        <p:cTn id="10" dur="2000" fill="hold"/>
                                        <p:tgtEl>
                                          <p:spTgt spid="18"/>
                                        </p:tgtEl>
                                        <p:attrNameLst>
                                          <p:attrName>ppt_x</p:attrName>
                                          <p:attrName>ppt_y</p:attrName>
                                        </p:attrNameLst>
                                      </p:cBhvr>
                                      <p:rCtr x="15586"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0"/>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071924-9F88-A5F7-7AAA-79F2C5F7A084}"/>
              </a:ext>
            </a:extLst>
          </p:cNvPr>
          <p:cNvSpPr/>
          <p:nvPr/>
        </p:nvSpPr>
        <p:spPr>
          <a:xfrm>
            <a:off x="5297148" y="290445"/>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t>décentralise</a:t>
            </a:r>
          </a:p>
        </p:txBody>
      </p:sp>
      <p:sp>
        <p:nvSpPr>
          <p:cNvPr id="20" name="Rectangle 19">
            <a:extLst>
              <a:ext uri="{FF2B5EF4-FFF2-40B4-BE49-F238E27FC236}">
                <a16:creationId xmlns:a16="http://schemas.microsoft.com/office/drawing/2014/main" id="{DCE548D9-CA3C-A1ED-0AAF-9A892E8BCD48}"/>
              </a:ext>
            </a:extLst>
          </p:cNvPr>
          <p:cNvSpPr/>
          <p:nvPr/>
        </p:nvSpPr>
        <p:spPr>
          <a:xfrm>
            <a:off x="5301528" y="388188"/>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centralisé</a:t>
            </a:r>
          </a:p>
        </p:txBody>
      </p:sp>
      <p:grpSp>
        <p:nvGrpSpPr>
          <p:cNvPr id="26" name="Groupe 25">
            <a:extLst>
              <a:ext uri="{FF2B5EF4-FFF2-40B4-BE49-F238E27FC236}">
                <a16:creationId xmlns:a16="http://schemas.microsoft.com/office/drawing/2014/main" id="{75A26001-D733-F6CB-768C-97B56C383073}"/>
              </a:ext>
            </a:extLst>
          </p:cNvPr>
          <p:cNvGrpSpPr/>
          <p:nvPr/>
        </p:nvGrpSpPr>
        <p:grpSpPr>
          <a:xfrm>
            <a:off x="5319981" y="252141"/>
            <a:ext cx="1125377" cy="733007"/>
            <a:chOff x="6553116" y="342227"/>
            <a:chExt cx="1125377" cy="733007"/>
          </a:xfrm>
        </p:grpSpPr>
        <p:sp>
          <p:nvSpPr>
            <p:cNvPr id="25" name="Légende : flèche vers le haut 24">
              <a:extLst>
                <a:ext uri="{FF2B5EF4-FFF2-40B4-BE49-F238E27FC236}">
                  <a16:creationId xmlns:a16="http://schemas.microsoft.com/office/drawing/2014/main" id="{6A74392B-2BDD-9A0B-95D3-E6CAA7A10CC9}"/>
                </a:ext>
              </a:extLst>
            </p:cNvPr>
            <p:cNvSpPr/>
            <p:nvPr/>
          </p:nvSpPr>
          <p:spPr>
            <a:xfrm rot="10800000">
              <a:off x="6553116" y="388188"/>
              <a:ext cx="1112430" cy="687046"/>
            </a:xfrm>
            <a:prstGeom prst="upArrowCallou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0EED2EFA-4160-A5DA-1A9C-6B5C071C09AF}"/>
                </a:ext>
              </a:extLst>
            </p:cNvPr>
            <p:cNvSpPr/>
            <p:nvPr/>
          </p:nvSpPr>
          <p:spPr>
            <a:xfrm>
              <a:off x="6560893" y="342227"/>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independent</a:t>
              </a:r>
            </a:p>
          </p:txBody>
        </p:sp>
      </p:grpSp>
      <p:grpSp>
        <p:nvGrpSpPr>
          <p:cNvPr id="2059" name="Group 2058">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2060" name="Freeform: Shape 2059">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Freeform: Shape 2060">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Freeform: Shape 2061">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Freeform: Shape 2062">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e 14">
            <a:extLst>
              <a:ext uri="{FF2B5EF4-FFF2-40B4-BE49-F238E27FC236}">
                <a16:creationId xmlns:a16="http://schemas.microsoft.com/office/drawing/2014/main" id="{526E8ADE-687B-B617-B13F-729C349C5888}"/>
              </a:ext>
            </a:extLst>
          </p:cNvPr>
          <p:cNvGrpSpPr/>
          <p:nvPr/>
        </p:nvGrpSpPr>
        <p:grpSpPr>
          <a:xfrm>
            <a:off x="245217" y="257835"/>
            <a:ext cx="3869584" cy="687045"/>
            <a:chOff x="2606890" y="2132199"/>
            <a:chExt cx="3430150" cy="281018"/>
          </a:xfrm>
        </p:grpSpPr>
        <p:sp>
          <p:nvSpPr>
            <p:cNvPr id="16" name="Rectangle 15">
              <a:extLst>
                <a:ext uri="{FF2B5EF4-FFF2-40B4-BE49-F238E27FC236}">
                  <a16:creationId xmlns:a16="http://schemas.microsoft.com/office/drawing/2014/main" id="{5872DA10-B9F6-2510-677B-FC70096CC20F}"/>
                </a:ext>
              </a:extLst>
            </p:cNvPr>
            <p:cNvSpPr/>
            <p:nvPr/>
          </p:nvSpPr>
          <p:spPr>
            <a:xfrm rot="16200000" flipV="1">
              <a:off x="4094504"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17" name="Rectangle 16">
              <a:extLst>
                <a:ext uri="{FF2B5EF4-FFF2-40B4-BE49-F238E27FC236}">
                  <a16:creationId xmlns:a16="http://schemas.microsoft.com/office/drawing/2014/main" id="{59587A93-5631-AA6E-A8A9-7D22DDB71A90}"/>
                </a:ext>
              </a:extLst>
            </p:cNvPr>
            <p:cNvSpPr/>
            <p:nvPr/>
          </p:nvSpPr>
          <p:spPr>
            <a:xfrm>
              <a:off x="2689776" y="2198427"/>
              <a:ext cx="3347264" cy="138477"/>
            </a:xfrm>
            <a:prstGeom prst="rect">
              <a:avLst/>
            </a:prstGeom>
          </p:spPr>
          <p:txBody>
            <a:bodyPr wrap="square">
              <a:spAutoFit/>
            </a:bodyPr>
            <a:lstStyle/>
            <a:p>
              <a:r>
                <a:rPr lang="fr-FR" sz="1600" dirty="0">
                  <a:solidFill>
                    <a:prstClr val="white"/>
                  </a:solidFill>
                  <a:latin typeface="Century Gothic" pitchFamily="34" charset="0"/>
                </a:rPr>
                <a:t>solutions proposées</a:t>
              </a:r>
            </a:p>
          </p:txBody>
        </p:sp>
      </p:grpSp>
      <p:grpSp>
        <p:nvGrpSpPr>
          <p:cNvPr id="21" name="Groupe 20">
            <a:extLst>
              <a:ext uri="{FF2B5EF4-FFF2-40B4-BE49-F238E27FC236}">
                <a16:creationId xmlns:a16="http://schemas.microsoft.com/office/drawing/2014/main" id="{F75A8353-D952-9479-8296-0B3D30E48F22}"/>
              </a:ext>
            </a:extLst>
          </p:cNvPr>
          <p:cNvGrpSpPr/>
          <p:nvPr/>
        </p:nvGrpSpPr>
        <p:grpSpPr>
          <a:xfrm>
            <a:off x="3996790" y="257834"/>
            <a:ext cx="1266746" cy="687045"/>
            <a:chOff x="2606890" y="2132199"/>
            <a:chExt cx="3430150" cy="281018"/>
          </a:xfrm>
          <a:noFill/>
        </p:grpSpPr>
        <p:sp>
          <p:nvSpPr>
            <p:cNvPr id="22" name="Rectangle 21">
              <a:extLst>
                <a:ext uri="{FF2B5EF4-FFF2-40B4-BE49-F238E27FC236}">
                  <a16:creationId xmlns:a16="http://schemas.microsoft.com/office/drawing/2014/main" id="{02005E32-1570-C165-B806-8A9CD14EC6EE}"/>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23" name="Rectangle 22">
              <a:extLst>
                <a:ext uri="{FF2B5EF4-FFF2-40B4-BE49-F238E27FC236}">
                  <a16:creationId xmlns:a16="http://schemas.microsoft.com/office/drawing/2014/main" id="{E5492EEC-1659-4D5F-8588-EF0023DEC2F0}"/>
                </a:ext>
              </a:extLst>
            </p:cNvPr>
            <p:cNvSpPr/>
            <p:nvPr/>
          </p:nvSpPr>
          <p:spPr>
            <a:xfrm>
              <a:off x="2689777" y="2198427"/>
              <a:ext cx="3347263" cy="113299"/>
            </a:xfrm>
            <a:prstGeom prst="rect">
              <a:avLst/>
            </a:prstGeom>
            <a:grpFill/>
            <a:ln>
              <a:noFill/>
            </a:ln>
          </p:spPr>
          <p:txBody>
            <a:bodyPr wrap="square">
              <a:spAutoFit/>
            </a:bodyPr>
            <a:lstStyle/>
            <a:p>
              <a:r>
                <a:rPr lang="fr-FR" sz="1200" dirty="0">
                  <a:solidFill>
                    <a:schemeClr val="tx1"/>
                  </a:solidFill>
                  <a:latin typeface="Century Gothic" pitchFamily="34" charset="0"/>
                </a:rPr>
                <a:t>Mono agent</a:t>
              </a:r>
            </a:p>
          </p:txBody>
        </p:sp>
      </p:grpSp>
      <p:sp>
        <p:nvSpPr>
          <p:cNvPr id="38" name="Rectangle 37">
            <a:extLst>
              <a:ext uri="{FF2B5EF4-FFF2-40B4-BE49-F238E27FC236}">
                <a16:creationId xmlns:a16="http://schemas.microsoft.com/office/drawing/2014/main" id="{F5AE4047-11F9-73A5-B9E6-659A6891F594}"/>
              </a:ext>
            </a:extLst>
          </p:cNvPr>
          <p:cNvSpPr/>
          <p:nvPr/>
        </p:nvSpPr>
        <p:spPr>
          <a:xfrm>
            <a:off x="5281199" y="252141"/>
            <a:ext cx="1202525" cy="687046"/>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e 39">
            <a:extLst>
              <a:ext uri="{FF2B5EF4-FFF2-40B4-BE49-F238E27FC236}">
                <a16:creationId xmlns:a16="http://schemas.microsoft.com/office/drawing/2014/main" id="{ACBA3BFD-1C2F-2423-CFE9-1488F8C78CAB}"/>
              </a:ext>
            </a:extLst>
          </p:cNvPr>
          <p:cNvGrpSpPr/>
          <p:nvPr/>
        </p:nvGrpSpPr>
        <p:grpSpPr>
          <a:xfrm>
            <a:off x="5294147" y="257834"/>
            <a:ext cx="1266746" cy="687045"/>
            <a:chOff x="2606890" y="2132199"/>
            <a:chExt cx="3430150" cy="281018"/>
          </a:xfrm>
          <a:noFill/>
        </p:grpSpPr>
        <p:sp>
          <p:nvSpPr>
            <p:cNvPr id="41" name="Rectangle 40">
              <a:extLst>
                <a:ext uri="{FF2B5EF4-FFF2-40B4-BE49-F238E27FC236}">
                  <a16:creationId xmlns:a16="http://schemas.microsoft.com/office/drawing/2014/main" id="{D343D5DD-184B-8220-2726-F20000EC9E47}"/>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42" name="Rectangle 41">
              <a:extLst>
                <a:ext uri="{FF2B5EF4-FFF2-40B4-BE49-F238E27FC236}">
                  <a16:creationId xmlns:a16="http://schemas.microsoft.com/office/drawing/2014/main" id="{8EBCDCB2-A207-9B81-9663-EB624C7A7051}"/>
                </a:ext>
              </a:extLst>
            </p:cNvPr>
            <p:cNvSpPr/>
            <p:nvPr/>
          </p:nvSpPr>
          <p:spPr>
            <a:xfrm>
              <a:off x="2689777" y="2198427"/>
              <a:ext cx="3347263" cy="113299"/>
            </a:xfrm>
            <a:prstGeom prst="rect">
              <a:avLst/>
            </a:prstGeom>
            <a:grpFill/>
            <a:ln>
              <a:noFill/>
            </a:ln>
          </p:spPr>
          <p:txBody>
            <a:bodyPr wrap="square">
              <a:spAutoFit/>
            </a:bodyPr>
            <a:lstStyle/>
            <a:p>
              <a:r>
                <a:rPr lang="fr-FR" sz="1200" dirty="0">
                  <a:solidFill>
                    <a:schemeClr val="bg1"/>
                  </a:solidFill>
                  <a:latin typeface="Century Gothic" pitchFamily="34" charset="0"/>
                </a:rPr>
                <a:t>MARL</a:t>
              </a:r>
            </a:p>
          </p:txBody>
        </p:sp>
      </p:grpSp>
      <p:sp>
        <p:nvSpPr>
          <p:cNvPr id="6" name="Rectangle 5">
            <a:extLst>
              <a:ext uri="{FF2B5EF4-FFF2-40B4-BE49-F238E27FC236}">
                <a16:creationId xmlns:a16="http://schemas.microsoft.com/office/drawing/2014/main" id="{5A277DE7-D9CC-53E8-CAA4-C74DEAB3A754}"/>
              </a:ext>
            </a:extLst>
          </p:cNvPr>
          <p:cNvSpPr/>
          <p:nvPr/>
        </p:nvSpPr>
        <p:spPr>
          <a:xfrm>
            <a:off x="8955554"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t>décentralise</a:t>
            </a:r>
          </a:p>
        </p:txBody>
      </p:sp>
      <p:sp>
        <p:nvSpPr>
          <p:cNvPr id="9" name="Légende : flèche vers le haut 8">
            <a:extLst>
              <a:ext uri="{FF2B5EF4-FFF2-40B4-BE49-F238E27FC236}">
                <a16:creationId xmlns:a16="http://schemas.microsoft.com/office/drawing/2014/main" id="{69704327-2670-314B-F4DD-2C97DA476C4B}"/>
              </a:ext>
            </a:extLst>
          </p:cNvPr>
          <p:cNvSpPr/>
          <p:nvPr/>
        </p:nvSpPr>
        <p:spPr>
          <a:xfrm rot="10800000">
            <a:off x="6553078" y="388188"/>
            <a:ext cx="1112430" cy="687046"/>
          </a:xfrm>
          <a:prstGeom prst="upArrowCallou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46A3C7BB-0382-32D6-1D15-917286CF79CD}"/>
              </a:ext>
            </a:extLst>
          </p:cNvPr>
          <p:cNvSpPr/>
          <p:nvPr/>
        </p:nvSpPr>
        <p:spPr>
          <a:xfrm>
            <a:off x="7762653"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centralisé</a:t>
            </a:r>
          </a:p>
        </p:txBody>
      </p:sp>
      <p:sp>
        <p:nvSpPr>
          <p:cNvPr id="10" name="Rectangle 9">
            <a:extLst>
              <a:ext uri="{FF2B5EF4-FFF2-40B4-BE49-F238E27FC236}">
                <a16:creationId xmlns:a16="http://schemas.microsoft.com/office/drawing/2014/main" id="{945FC6D0-3360-BEDD-0AEA-1D72B1B54510}"/>
              </a:ext>
            </a:extLst>
          </p:cNvPr>
          <p:cNvSpPr/>
          <p:nvPr/>
        </p:nvSpPr>
        <p:spPr>
          <a:xfrm>
            <a:off x="6570862"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independent</a:t>
            </a:r>
          </a:p>
        </p:txBody>
      </p:sp>
      <p:pic>
        <p:nvPicPr>
          <p:cNvPr id="11" name="Google Shape;357;p18" descr="Une image contenant texte, Tracé, ligne, capture d’écran&#10;&#10;Description générée automatiquement">
            <a:extLst>
              <a:ext uri="{FF2B5EF4-FFF2-40B4-BE49-F238E27FC236}">
                <a16:creationId xmlns:a16="http://schemas.microsoft.com/office/drawing/2014/main" id="{7BB0AF68-4A73-9B32-CDE9-5E291343DB01}"/>
              </a:ext>
            </a:extLst>
          </p:cNvPr>
          <p:cNvPicPr preferRelativeResize="0"/>
          <p:nvPr/>
        </p:nvPicPr>
        <p:blipFill rotWithShape="1">
          <a:blip r:embed="rId3">
            <a:alphaModFix/>
          </a:blip>
          <a:srcRect/>
          <a:stretch/>
        </p:blipFill>
        <p:spPr>
          <a:xfrm>
            <a:off x="9012750" y="1371909"/>
            <a:ext cx="2955098" cy="2356459"/>
          </a:xfrm>
          <a:prstGeom prst="rect">
            <a:avLst/>
          </a:prstGeom>
          <a:noFill/>
          <a:ln>
            <a:noFill/>
          </a:ln>
        </p:spPr>
      </p:pic>
      <p:pic>
        <p:nvPicPr>
          <p:cNvPr id="12" name="Google Shape;358;p18" descr="Une image contenant texte, Tracé, capture d’écran, ligne&#10;&#10;Description générée automatiquement">
            <a:extLst>
              <a:ext uri="{FF2B5EF4-FFF2-40B4-BE49-F238E27FC236}">
                <a16:creationId xmlns:a16="http://schemas.microsoft.com/office/drawing/2014/main" id="{59065083-6B60-9348-B67B-2E4900AE4739}"/>
              </a:ext>
            </a:extLst>
          </p:cNvPr>
          <p:cNvPicPr preferRelativeResize="0"/>
          <p:nvPr/>
        </p:nvPicPr>
        <p:blipFill rotWithShape="1">
          <a:blip r:embed="rId4">
            <a:alphaModFix/>
          </a:blip>
          <a:srcRect/>
          <a:stretch/>
        </p:blipFill>
        <p:spPr>
          <a:xfrm>
            <a:off x="8942000" y="3728368"/>
            <a:ext cx="3025848" cy="2356459"/>
          </a:xfrm>
          <a:prstGeom prst="rect">
            <a:avLst/>
          </a:prstGeom>
          <a:noFill/>
          <a:ln>
            <a:noFill/>
          </a:ln>
        </p:spPr>
      </p:pic>
      <p:pic>
        <p:nvPicPr>
          <p:cNvPr id="13" name="Google Shape;359;p18" descr="Une image contenant texte, Tracé, capture d’écran, ligne&#10;&#10;Description générée automatiquement">
            <a:extLst>
              <a:ext uri="{FF2B5EF4-FFF2-40B4-BE49-F238E27FC236}">
                <a16:creationId xmlns:a16="http://schemas.microsoft.com/office/drawing/2014/main" id="{73EA79CA-0F96-6244-C61F-793DE814F725}"/>
              </a:ext>
            </a:extLst>
          </p:cNvPr>
          <p:cNvPicPr preferRelativeResize="0"/>
          <p:nvPr/>
        </p:nvPicPr>
        <p:blipFill rotWithShape="1">
          <a:blip r:embed="rId5">
            <a:alphaModFix/>
          </a:blip>
          <a:srcRect/>
          <a:stretch/>
        </p:blipFill>
        <p:spPr>
          <a:xfrm>
            <a:off x="5916153" y="3666177"/>
            <a:ext cx="3025847" cy="2356460"/>
          </a:xfrm>
          <a:prstGeom prst="rect">
            <a:avLst/>
          </a:prstGeom>
          <a:noFill/>
          <a:ln>
            <a:noFill/>
          </a:ln>
        </p:spPr>
      </p:pic>
      <p:pic>
        <p:nvPicPr>
          <p:cNvPr id="19" name="Google Shape;360;p18" descr="Une image contenant texte, Tracé, ligne, diagramme&#10;&#10;Description générée automatiquement">
            <a:extLst>
              <a:ext uri="{FF2B5EF4-FFF2-40B4-BE49-F238E27FC236}">
                <a16:creationId xmlns:a16="http://schemas.microsoft.com/office/drawing/2014/main" id="{1B66F650-A727-4A5B-73C0-7C4727765530}"/>
              </a:ext>
            </a:extLst>
          </p:cNvPr>
          <p:cNvPicPr preferRelativeResize="0"/>
          <p:nvPr/>
        </p:nvPicPr>
        <p:blipFill rotWithShape="1">
          <a:blip r:embed="rId6">
            <a:alphaModFix/>
          </a:blip>
          <a:srcRect/>
          <a:stretch/>
        </p:blipFill>
        <p:spPr>
          <a:xfrm>
            <a:off x="5928680" y="1333540"/>
            <a:ext cx="2955098" cy="2356459"/>
          </a:xfrm>
          <a:prstGeom prst="rect">
            <a:avLst/>
          </a:prstGeom>
          <a:noFill/>
          <a:ln>
            <a:noFill/>
          </a:ln>
        </p:spPr>
      </p:pic>
      <p:sp>
        <p:nvSpPr>
          <p:cNvPr id="27" name="ZoneTexte 26">
            <a:extLst>
              <a:ext uri="{FF2B5EF4-FFF2-40B4-BE49-F238E27FC236}">
                <a16:creationId xmlns:a16="http://schemas.microsoft.com/office/drawing/2014/main" id="{A11D1761-AAEA-87A9-3CB7-0A6068018040}"/>
              </a:ext>
            </a:extLst>
          </p:cNvPr>
          <p:cNvSpPr txBox="1"/>
          <p:nvPr/>
        </p:nvSpPr>
        <p:spPr>
          <a:xfrm>
            <a:off x="459350" y="2562726"/>
            <a:ext cx="4954861" cy="1384995"/>
          </a:xfrm>
          <a:prstGeom prst="rect">
            <a:avLst/>
          </a:prstGeom>
          <a:noFill/>
        </p:spPr>
        <p:txBody>
          <a:bodyPr wrap="square" rtlCol="0">
            <a:spAutoFit/>
          </a:bodyPr>
          <a:lstStyle/>
          <a:p>
            <a:r>
              <a:rPr lang="fr-FR" b="0" i="0" dirty="0">
                <a:latin typeface="Arial"/>
                <a:ea typeface="Arial"/>
                <a:cs typeface="Arial"/>
                <a:sym typeface="Arial"/>
              </a:rPr>
              <a:t>Lorsque nous avons introduit pour la première fois l'approche </a:t>
            </a:r>
            <a:r>
              <a:rPr lang="fr-FR" b="1" i="1" dirty="0">
                <a:latin typeface="Arial"/>
                <a:ea typeface="Arial"/>
                <a:cs typeface="Arial"/>
                <a:sym typeface="Arial"/>
              </a:rPr>
              <a:t>MARL</a:t>
            </a:r>
            <a:r>
              <a:rPr lang="fr-FR" b="0" i="0" dirty="0">
                <a:latin typeface="Arial"/>
                <a:ea typeface="Arial"/>
                <a:cs typeface="Arial"/>
                <a:sym typeface="Arial"/>
              </a:rPr>
              <a:t> avec des agents indépendants, nous avons malheureusement constaté une mauvaise performance. </a:t>
            </a:r>
          </a:p>
          <a:p>
            <a:br>
              <a:rPr lang="fr-FR" b="0" i="0" dirty="0">
                <a:latin typeface="Arial"/>
                <a:ea typeface="Arial"/>
                <a:cs typeface="Arial"/>
                <a:sym typeface="Arial"/>
              </a:rPr>
            </a:br>
            <a:endParaRPr lang="en-US" dirty="0"/>
          </a:p>
        </p:txBody>
      </p:sp>
      <p:sp>
        <p:nvSpPr>
          <p:cNvPr id="29" name="Espace réservé du numéro de diapositive 28">
            <a:extLst>
              <a:ext uri="{FF2B5EF4-FFF2-40B4-BE49-F238E27FC236}">
                <a16:creationId xmlns:a16="http://schemas.microsoft.com/office/drawing/2014/main" id="{633499F7-4DA2-1AAB-8C24-7D932BA4E7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18</a:t>
            </a:fld>
            <a:endParaRPr lang="fr-FR"/>
          </a:p>
        </p:txBody>
      </p:sp>
      <p:sp>
        <p:nvSpPr>
          <p:cNvPr id="30" name="Rectangle 9">
            <a:extLst>
              <a:ext uri="{FF2B5EF4-FFF2-40B4-BE49-F238E27FC236}">
                <a16:creationId xmlns:a16="http://schemas.microsoft.com/office/drawing/2014/main" id="{EB7D1A61-4AF1-25CC-A655-4A1EA1B34C5F}"/>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spTree>
    <p:extLst>
      <p:ext uri="{BB962C8B-B14F-4D97-AF65-F5344CB8AC3E}">
        <p14:creationId xmlns:p14="http://schemas.microsoft.com/office/powerpoint/2010/main" val="42720865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0"/>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071924-9F88-A5F7-7AAA-79F2C5F7A084}"/>
              </a:ext>
            </a:extLst>
          </p:cNvPr>
          <p:cNvSpPr/>
          <p:nvPr/>
        </p:nvSpPr>
        <p:spPr>
          <a:xfrm>
            <a:off x="5297148" y="290445"/>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t>décentralise</a:t>
            </a:r>
          </a:p>
        </p:txBody>
      </p:sp>
      <p:sp>
        <p:nvSpPr>
          <p:cNvPr id="20" name="Rectangle 19">
            <a:extLst>
              <a:ext uri="{FF2B5EF4-FFF2-40B4-BE49-F238E27FC236}">
                <a16:creationId xmlns:a16="http://schemas.microsoft.com/office/drawing/2014/main" id="{DCE548D9-CA3C-A1ED-0AAF-9A892E8BCD48}"/>
              </a:ext>
            </a:extLst>
          </p:cNvPr>
          <p:cNvSpPr/>
          <p:nvPr/>
        </p:nvSpPr>
        <p:spPr>
          <a:xfrm>
            <a:off x="5301528" y="388188"/>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centralisé</a:t>
            </a:r>
          </a:p>
        </p:txBody>
      </p:sp>
      <p:grpSp>
        <p:nvGrpSpPr>
          <p:cNvPr id="26" name="Groupe 25">
            <a:extLst>
              <a:ext uri="{FF2B5EF4-FFF2-40B4-BE49-F238E27FC236}">
                <a16:creationId xmlns:a16="http://schemas.microsoft.com/office/drawing/2014/main" id="{75A26001-D733-F6CB-768C-97B56C383073}"/>
              </a:ext>
            </a:extLst>
          </p:cNvPr>
          <p:cNvGrpSpPr/>
          <p:nvPr/>
        </p:nvGrpSpPr>
        <p:grpSpPr>
          <a:xfrm>
            <a:off x="5319981" y="252141"/>
            <a:ext cx="1125377" cy="733007"/>
            <a:chOff x="6553116" y="342227"/>
            <a:chExt cx="1125377" cy="733007"/>
          </a:xfrm>
        </p:grpSpPr>
        <p:sp>
          <p:nvSpPr>
            <p:cNvPr id="25" name="Légende : flèche vers le haut 24">
              <a:extLst>
                <a:ext uri="{FF2B5EF4-FFF2-40B4-BE49-F238E27FC236}">
                  <a16:creationId xmlns:a16="http://schemas.microsoft.com/office/drawing/2014/main" id="{6A74392B-2BDD-9A0B-95D3-E6CAA7A10CC9}"/>
                </a:ext>
              </a:extLst>
            </p:cNvPr>
            <p:cNvSpPr/>
            <p:nvPr/>
          </p:nvSpPr>
          <p:spPr>
            <a:xfrm rot="10800000">
              <a:off x="6553116" y="388188"/>
              <a:ext cx="1112430" cy="687046"/>
            </a:xfrm>
            <a:prstGeom prst="upArrowCallou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0EED2EFA-4160-A5DA-1A9C-6B5C071C09AF}"/>
                </a:ext>
              </a:extLst>
            </p:cNvPr>
            <p:cNvSpPr/>
            <p:nvPr/>
          </p:nvSpPr>
          <p:spPr>
            <a:xfrm>
              <a:off x="6560893" y="342227"/>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independent</a:t>
              </a:r>
            </a:p>
          </p:txBody>
        </p:sp>
      </p:grpSp>
      <p:grpSp>
        <p:nvGrpSpPr>
          <p:cNvPr id="2059" name="Group 2058">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2060" name="Freeform: Shape 2059">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Freeform: Shape 2060">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Freeform: Shape 2061">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Freeform: Shape 2062">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e 14">
            <a:extLst>
              <a:ext uri="{FF2B5EF4-FFF2-40B4-BE49-F238E27FC236}">
                <a16:creationId xmlns:a16="http://schemas.microsoft.com/office/drawing/2014/main" id="{526E8ADE-687B-B617-B13F-729C349C5888}"/>
              </a:ext>
            </a:extLst>
          </p:cNvPr>
          <p:cNvGrpSpPr/>
          <p:nvPr/>
        </p:nvGrpSpPr>
        <p:grpSpPr>
          <a:xfrm>
            <a:off x="245217" y="257835"/>
            <a:ext cx="3869584" cy="687045"/>
            <a:chOff x="2606890" y="2132199"/>
            <a:chExt cx="3430150" cy="281018"/>
          </a:xfrm>
        </p:grpSpPr>
        <p:sp>
          <p:nvSpPr>
            <p:cNvPr id="16" name="Rectangle 15">
              <a:extLst>
                <a:ext uri="{FF2B5EF4-FFF2-40B4-BE49-F238E27FC236}">
                  <a16:creationId xmlns:a16="http://schemas.microsoft.com/office/drawing/2014/main" id="{5872DA10-B9F6-2510-677B-FC70096CC20F}"/>
                </a:ext>
              </a:extLst>
            </p:cNvPr>
            <p:cNvSpPr/>
            <p:nvPr/>
          </p:nvSpPr>
          <p:spPr>
            <a:xfrm rot="16200000" flipV="1">
              <a:off x="4094504"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17" name="Rectangle 16">
              <a:extLst>
                <a:ext uri="{FF2B5EF4-FFF2-40B4-BE49-F238E27FC236}">
                  <a16:creationId xmlns:a16="http://schemas.microsoft.com/office/drawing/2014/main" id="{59587A93-5631-AA6E-A8A9-7D22DDB71A90}"/>
                </a:ext>
              </a:extLst>
            </p:cNvPr>
            <p:cNvSpPr/>
            <p:nvPr/>
          </p:nvSpPr>
          <p:spPr>
            <a:xfrm>
              <a:off x="2689776" y="2198427"/>
              <a:ext cx="3347264" cy="138477"/>
            </a:xfrm>
            <a:prstGeom prst="rect">
              <a:avLst/>
            </a:prstGeom>
          </p:spPr>
          <p:txBody>
            <a:bodyPr wrap="square">
              <a:spAutoFit/>
            </a:bodyPr>
            <a:lstStyle/>
            <a:p>
              <a:r>
                <a:rPr lang="fr-FR" sz="1600" dirty="0">
                  <a:solidFill>
                    <a:prstClr val="white"/>
                  </a:solidFill>
                  <a:latin typeface="Century Gothic" pitchFamily="34" charset="0"/>
                </a:rPr>
                <a:t>solutions proposées</a:t>
              </a:r>
            </a:p>
          </p:txBody>
        </p:sp>
      </p:grpSp>
      <p:grpSp>
        <p:nvGrpSpPr>
          <p:cNvPr id="21" name="Groupe 20">
            <a:extLst>
              <a:ext uri="{FF2B5EF4-FFF2-40B4-BE49-F238E27FC236}">
                <a16:creationId xmlns:a16="http://schemas.microsoft.com/office/drawing/2014/main" id="{F75A8353-D952-9479-8296-0B3D30E48F22}"/>
              </a:ext>
            </a:extLst>
          </p:cNvPr>
          <p:cNvGrpSpPr/>
          <p:nvPr/>
        </p:nvGrpSpPr>
        <p:grpSpPr>
          <a:xfrm>
            <a:off x="3996790" y="257834"/>
            <a:ext cx="1266746" cy="687045"/>
            <a:chOff x="2606890" y="2132199"/>
            <a:chExt cx="3430150" cy="281018"/>
          </a:xfrm>
          <a:noFill/>
        </p:grpSpPr>
        <p:sp>
          <p:nvSpPr>
            <p:cNvPr id="22" name="Rectangle 21">
              <a:extLst>
                <a:ext uri="{FF2B5EF4-FFF2-40B4-BE49-F238E27FC236}">
                  <a16:creationId xmlns:a16="http://schemas.microsoft.com/office/drawing/2014/main" id="{02005E32-1570-C165-B806-8A9CD14EC6EE}"/>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23" name="Rectangle 22">
              <a:extLst>
                <a:ext uri="{FF2B5EF4-FFF2-40B4-BE49-F238E27FC236}">
                  <a16:creationId xmlns:a16="http://schemas.microsoft.com/office/drawing/2014/main" id="{E5492EEC-1659-4D5F-8588-EF0023DEC2F0}"/>
                </a:ext>
              </a:extLst>
            </p:cNvPr>
            <p:cNvSpPr/>
            <p:nvPr/>
          </p:nvSpPr>
          <p:spPr>
            <a:xfrm>
              <a:off x="2689777" y="2198427"/>
              <a:ext cx="3347263" cy="113299"/>
            </a:xfrm>
            <a:prstGeom prst="rect">
              <a:avLst/>
            </a:prstGeom>
            <a:grpFill/>
            <a:ln>
              <a:noFill/>
            </a:ln>
          </p:spPr>
          <p:txBody>
            <a:bodyPr wrap="square">
              <a:spAutoFit/>
            </a:bodyPr>
            <a:lstStyle/>
            <a:p>
              <a:r>
                <a:rPr lang="fr-FR" sz="1200" dirty="0">
                  <a:solidFill>
                    <a:schemeClr val="tx1"/>
                  </a:solidFill>
                  <a:latin typeface="Century Gothic" pitchFamily="34" charset="0"/>
                </a:rPr>
                <a:t>Mono agent</a:t>
              </a:r>
            </a:p>
          </p:txBody>
        </p:sp>
      </p:grpSp>
      <p:sp>
        <p:nvSpPr>
          <p:cNvPr id="38" name="Rectangle 37">
            <a:extLst>
              <a:ext uri="{FF2B5EF4-FFF2-40B4-BE49-F238E27FC236}">
                <a16:creationId xmlns:a16="http://schemas.microsoft.com/office/drawing/2014/main" id="{F5AE4047-11F9-73A5-B9E6-659A6891F594}"/>
              </a:ext>
            </a:extLst>
          </p:cNvPr>
          <p:cNvSpPr/>
          <p:nvPr/>
        </p:nvSpPr>
        <p:spPr>
          <a:xfrm>
            <a:off x="5281199" y="252141"/>
            <a:ext cx="1202525" cy="687046"/>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e 39">
            <a:extLst>
              <a:ext uri="{FF2B5EF4-FFF2-40B4-BE49-F238E27FC236}">
                <a16:creationId xmlns:a16="http://schemas.microsoft.com/office/drawing/2014/main" id="{ACBA3BFD-1C2F-2423-CFE9-1488F8C78CAB}"/>
              </a:ext>
            </a:extLst>
          </p:cNvPr>
          <p:cNvGrpSpPr/>
          <p:nvPr/>
        </p:nvGrpSpPr>
        <p:grpSpPr>
          <a:xfrm>
            <a:off x="5294147" y="257834"/>
            <a:ext cx="1266746" cy="687045"/>
            <a:chOff x="2606890" y="2132199"/>
            <a:chExt cx="3430150" cy="281018"/>
          </a:xfrm>
          <a:noFill/>
        </p:grpSpPr>
        <p:sp>
          <p:nvSpPr>
            <p:cNvPr id="41" name="Rectangle 40">
              <a:extLst>
                <a:ext uri="{FF2B5EF4-FFF2-40B4-BE49-F238E27FC236}">
                  <a16:creationId xmlns:a16="http://schemas.microsoft.com/office/drawing/2014/main" id="{D343D5DD-184B-8220-2726-F20000EC9E47}"/>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42" name="Rectangle 41">
              <a:extLst>
                <a:ext uri="{FF2B5EF4-FFF2-40B4-BE49-F238E27FC236}">
                  <a16:creationId xmlns:a16="http://schemas.microsoft.com/office/drawing/2014/main" id="{8EBCDCB2-A207-9B81-9663-EB624C7A7051}"/>
                </a:ext>
              </a:extLst>
            </p:cNvPr>
            <p:cNvSpPr/>
            <p:nvPr/>
          </p:nvSpPr>
          <p:spPr>
            <a:xfrm>
              <a:off x="2689777" y="2198427"/>
              <a:ext cx="3347263" cy="113299"/>
            </a:xfrm>
            <a:prstGeom prst="rect">
              <a:avLst/>
            </a:prstGeom>
            <a:grpFill/>
            <a:ln>
              <a:noFill/>
            </a:ln>
          </p:spPr>
          <p:txBody>
            <a:bodyPr wrap="square">
              <a:spAutoFit/>
            </a:bodyPr>
            <a:lstStyle/>
            <a:p>
              <a:r>
                <a:rPr lang="fr-FR" sz="1200" dirty="0">
                  <a:solidFill>
                    <a:schemeClr val="bg1"/>
                  </a:solidFill>
                  <a:latin typeface="Century Gothic" pitchFamily="34" charset="0"/>
                </a:rPr>
                <a:t>MARL</a:t>
              </a:r>
            </a:p>
          </p:txBody>
        </p:sp>
      </p:grpSp>
      <p:sp>
        <p:nvSpPr>
          <p:cNvPr id="6" name="Rectangle 5">
            <a:extLst>
              <a:ext uri="{FF2B5EF4-FFF2-40B4-BE49-F238E27FC236}">
                <a16:creationId xmlns:a16="http://schemas.microsoft.com/office/drawing/2014/main" id="{5A277DE7-D9CC-53E8-CAA4-C74DEAB3A754}"/>
              </a:ext>
            </a:extLst>
          </p:cNvPr>
          <p:cNvSpPr/>
          <p:nvPr/>
        </p:nvSpPr>
        <p:spPr>
          <a:xfrm>
            <a:off x="8955554"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t>décentralise</a:t>
            </a:r>
          </a:p>
        </p:txBody>
      </p:sp>
      <p:sp>
        <p:nvSpPr>
          <p:cNvPr id="9" name="Légende : flèche vers le haut 8">
            <a:extLst>
              <a:ext uri="{FF2B5EF4-FFF2-40B4-BE49-F238E27FC236}">
                <a16:creationId xmlns:a16="http://schemas.microsoft.com/office/drawing/2014/main" id="{69704327-2670-314B-F4DD-2C97DA476C4B}"/>
              </a:ext>
            </a:extLst>
          </p:cNvPr>
          <p:cNvSpPr/>
          <p:nvPr/>
        </p:nvSpPr>
        <p:spPr>
          <a:xfrm rot="10800000">
            <a:off x="7788765" y="388188"/>
            <a:ext cx="1112430" cy="687046"/>
          </a:xfrm>
          <a:prstGeom prst="upArrowCallou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46A3C7BB-0382-32D6-1D15-917286CF79CD}"/>
              </a:ext>
            </a:extLst>
          </p:cNvPr>
          <p:cNvSpPr/>
          <p:nvPr/>
        </p:nvSpPr>
        <p:spPr>
          <a:xfrm>
            <a:off x="7762653"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centralisé</a:t>
            </a:r>
          </a:p>
        </p:txBody>
      </p:sp>
      <p:sp>
        <p:nvSpPr>
          <p:cNvPr id="10" name="Rectangle 9">
            <a:extLst>
              <a:ext uri="{FF2B5EF4-FFF2-40B4-BE49-F238E27FC236}">
                <a16:creationId xmlns:a16="http://schemas.microsoft.com/office/drawing/2014/main" id="{945FC6D0-3360-BEDD-0AEA-1D72B1B54510}"/>
              </a:ext>
            </a:extLst>
          </p:cNvPr>
          <p:cNvSpPr/>
          <p:nvPr/>
        </p:nvSpPr>
        <p:spPr>
          <a:xfrm>
            <a:off x="6570862"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independent</a:t>
            </a:r>
          </a:p>
        </p:txBody>
      </p:sp>
      <p:sp>
        <p:nvSpPr>
          <p:cNvPr id="11" name="ZoneTexte 10">
            <a:extLst>
              <a:ext uri="{FF2B5EF4-FFF2-40B4-BE49-F238E27FC236}">
                <a16:creationId xmlns:a16="http://schemas.microsoft.com/office/drawing/2014/main" id="{BFD12CB0-B4BD-0F52-0188-AAA2572FF5E8}"/>
              </a:ext>
            </a:extLst>
          </p:cNvPr>
          <p:cNvSpPr txBox="1"/>
          <p:nvPr/>
        </p:nvSpPr>
        <p:spPr>
          <a:xfrm>
            <a:off x="459350" y="2562726"/>
            <a:ext cx="6097604" cy="738664"/>
          </a:xfrm>
          <a:prstGeom prst="rect">
            <a:avLst/>
          </a:prstGeom>
          <a:noFill/>
        </p:spPr>
        <p:txBody>
          <a:bodyPr wrap="square" rtlCol="0">
            <a:spAutoFit/>
          </a:bodyPr>
          <a:lstStyle/>
          <a:p>
            <a:r>
              <a:rPr lang="fr-FR" b="0" i="0" dirty="0">
                <a:latin typeface="Arial"/>
                <a:ea typeface="Arial"/>
                <a:cs typeface="Arial"/>
                <a:sym typeface="Arial"/>
              </a:rPr>
              <a:t>La raison de ce résultat médiocre résidait dans la façon dont les agents optimisaient de manière </a:t>
            </a:r>
            <a:r>
              <a:rPr lang="fr-FR" b="1" i="0" dirty="0">
                <a:latin typeface="Arial"/>
                <a:ea typeface="Arial"/>
                <a:cs typeface="Arial"/>
                <a:sym typeface="Arial"/>
              </a:rPr>
              <a:t>égoïste</a:t>
            </a:r>
            <a:r>
              <a:rPr lang="fr-FR" b="0" i="0" dirty="0">
                <a:latin typeface="Arial"/>
                <a:ea typeface="Arial"/>
                <a:cs typeface="Arial"/>
                <a:sym typeface="Arial"/>
              </a:rPr>
              <a:t> par rapport à leur environnement observé. </a:t>
            </a:r>
            <a:br>
              <a:rPr lang="fr-FR" b="0" i="0" dirty="0">
                <a:latin typeface="Arial"/>
                <a:ea typeface="Arial"/>
                <a:cs typeface="Arial"/>
                <a:sym typeface="Arial"/>
              </a:rPr>
            </a:br>
            <a:endParaRPr lang="en-US" dirty="0"/>
          </a:p>
        </p:txBody>
      </p:sp>
      <p:sp>
        <p:nvSpPr>
          <p:cNvPr id="12" name="Rectangle : coins arrondis 11">
            <a:extLst>
              <a:ext uri="{FF2B5EF4-FFF2-40B4-BE49-F238E27FC236}">
                <a16:creationId xmlns:a16="http://schemas.microsoft.com/office/drawing/2014/main" id="{A91F8DBA-ECC2-C40E-AE31-36CA945F7D72}"/>
              </a:ext>
            </a:extLst>
          </p:cNvPr>
          <p:cNvSpPr/>
          <p:nvPr/>
        </p:nvSpPr>
        <p:spPr>
          <a:xfrm>
            <a:off x="7632699" y="3525438"/>
            <a:ext cx="1682014" cy="709863"/>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Network</a:t>
            </a:r>
          </a:p>
        </p:txBody>
      </p:sp>
      <p:sp>
        <p:nvSpPr>
          <p:cNvPr id="13" name="Rectangle : coins arrondis 12">
            <a:extLst>
              <a:ext uri="{FF2B5EF4-FFF2-40B4-BE49-F238E27FC236}">
                <a16:creationId xmlns:a16="http://schemas.microsoft.com/office/drawing/2014/main" id="{FCA0FDD2-510A-2BC6-AA2C-C6F3C3E51057}"/>
              </a:ext>
            </a:extLst>
          </p:cNvPr>
          <p:cNvSpPr/>
          <p:nvPr/>
        </p:nvSpPr>
        <p:spPr>
          <a:xfrm>
            <a:off x="9782558" y="2766672"/>
            <a:ext cx="1150890" cy="440637"/>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cxnSp>
        <p:nvCxnSpPr>
          <p:cNvPr id="19" name="Connecteur : en angle 18">
            <a:extLst>
              <a:ext uri="{FF2B5EF4-FFF2-40B4-BE49-F238E27FC236}">
                <a16:creationId xmlns:a16="http://schemas.microsoft.com/office/drawing/2014/main" id="{44D7DC81-7A18-5013-FF97-E49B313F6350}"/>
              </a:ext>
            </a:extLst>
          </p:cNvPr>
          <p:cNvCxnSpPr>
            <a:cxnSpLocks/>
            <a:stCxn id="32" idx="0"/>
            <a:endCxn id="12" idx="0"/>
          </p:cNvCxnSpPr>
          <p:nvPr/>
        </p:nvCxnSpPr>
        <p:spPr>
          <a:xfrm rot="16200000" flipH="1" flipV="1">
            <a:off x="8984037" y="2151471"/>
            <a:ext cx="863636" cy="1884297"/>
          </a:xfrm>
          <a:prstGeom prst="bentConnector3">
            <a:avLst>
              <a:gd name="adj1" fmla="val -2646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 en angle 26">
            <a:extLst>
              <a:ext uri="{FF2B5EF4-FFF2-40B4-BE49-F238E27FC236}">
                <a16:creationId xmlns:a16="http://schemas.microsoft.com/office/drawing/2014/main" id="{A23E7B3B-4FEC-E9CD-16DC-6975A82F403B}"/>
              </a:ext>
            </a:extLst>
          </p:cNvPr>
          <p:cNvCxnSpPr>
            <a:cxnSpLocks/>
            <a:stCxn id="12" idx="2"/>
            <a:endCxn id="32" idx="2"/>
          </p:cNvCxnSpPr>
          <p:nvPr/>
        </p:nvCxnSpPr>
        <p:spPr>
          <a:xfrm rot="16200000" flipH="1">
            <a:off x="8898254" y="3810752"/>
            <a:ext cx="1035200" cy="1884297"/>
          </a:xfrm>
          <a:prstGeom prst="bentConnector3">
            <a:avLst>
              <a:gd name="adj1" fmla="val 12208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 coins arrondis 27">
            <a:extLst>
              <a:ext uri="{FF2B5EF4-FFF2-40B4-BE49-F238E27FC236}">
                <a16:creationId xmlns:a16="http://schemas.microsoft.com/office/drawing/2014/main" id="{9724656A-FCED-D608-4D44-8D98E0EE85B2}"/>
              </a:ext>
            </a:extLst>
          </p:cNvPr>
          <p:cNvSpPr/>
          <p:nvPr/>
        </p:nvSpPr>
        <p:spPr>
          <a:xfrm>
            <a:off x="9788908" y="3256215"/>
            <a:ext cx="1150890" cy="440637"/>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29" name="Rectangle : coins arrondis 28">
            <a:extLst>
              <a:ext uri="{FF2B5EF4-FFF2-40B4-BE49-F238E27FC236}">
                <a16:creationId xmlns:a16="http://schemas.microsoft.com/office/drawing/2014/main" id="{7FF4CBDC-FCFF-837F-4A35-B7A9C7B9F1E0}"/>
              </a:ext>
            </a:extLst>
          </p:cNvPr>
          <p:cNvSpPr/>
          <p:nvPr/>
        </p:nvSpPr>
        <p:spPr>
          <a:xfrm>
            <a:off x="9795258" y="3745758"/>
            <a:ext cx="1150890" cy="440637"/>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30" name="Rectangle : coins arrondis 29">
            <a:extLst>
              <a:ext uri="{FF2B5EF4-FFF2-40B4-BE49-F238E27FC236}">
                <a16:creationId xmlns:a16="http://schemas.microsoft.com/office/drawing/2014/main" id="{43409860-4ADD-C535-949E-9EA54358D3C8}"/>
              </a:ext>
            </a:extLst>
          </p:cNvPr>
          <p:cNvSpPr/>
          <p:nvPr/>
        </p:nvSpPr>
        <p:spPr>
          <a:xfrm>
            <a:off x="9801608" y="4235301"/>
            <a:ext cx="1150890" cy="440637"/>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31" name="Rectangle : coins arrondis 30">
            <a:extLst>
              <a:ext uri="{FF2B5EF4-FFF2-40B4-BE49-F238E27FC236}">
                <a16:creationId xmlns:a16="http://schemas.microsoft.com/office/drawing/2014/main" id="{0A9A62FD-5AD8-D6A5-9704-761AD43901DA}"/>
              </a:ext>
            </a:extLst>
          </p:cNvPr>
          <p:cNvSpPr/>
          <p:nvPr/>
        </p:nvSpPr>
        <p:spPr>
          <a:xfrm>
            <a:off x="9807958" y="4724844"/>
            <a:ext cx="1150890" cy="440637"/>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32" name="Rectangle : coins arrondis 31">
            <a:extLst>
              <a:ext uri="{FF2B5EF4-FFF2-40B4-BE49-F238E27FC236}">
                <a16:creationId xmlns:a16="http://schemas.microsoft.com/office/drawing/2014/main" id="{CF91E681-C581-1AF2-A8D7-46CF4EA45E4A}"/>
              </a:ext>
            </a:extLst>
          </p:cNvPr>
          <p:cNvSpPr/>
          <p:nvPr/>
        </p:nvSpPr>
        <p:spPr>
          <a:xfrm>
            <a:off x="9680669" y="2661802"/>
            <a:ext cx="1354667" cy="2608699"/>
          </a:xfrm>
          <a:prstGeom prst="round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9" name="Espace réservé du numéro de diapositive 48">
            <a:extLst>
              <a:ext uri="{FF2B5EF4-FFF2-40B4-BE49-F238E27FC236}">
                <a16:creationId xmlns:a16="http://schemas.microsoft.com/office/drawing/2014/main" id="{5BB5BB2F-73F3-77E4-5EF4-F68C514D651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19</a:t>
            </a:fld>
            <a:endParaRPr lang="fr-FR"/>
          </a:p>
        </p:txBody>
      </p:sp>
      <p:sp>
        <p:nvSpPr>
          <p:cNvPr id="50" name="Rectangle 9">
            <a:extLst>
              <a:ext uri="{FF2B5EF4-FFF2-40B4-BE49-F238E27FC236}">
                <a16:creationId xmlns:a16="http://schemas.microsoft.com/office/drawing/2014/main" id="{87AA5C12-2F6C-9B8D-3BEF-4A65C055BAAA}"/>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spTree>
    <p:extLst>
      <p:ext uri="{BB962C8B-B14F-4D97-AF65-F5344CB8AC3E}">
        <p14:creationId xmlns:p14="http://schemas.microsoft.com/office/powerpoint/2010/main" val="25080220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4"/>
          <p:cNvSpPr>
            <a:spLocks noChangeArrowheads="1"/>
          </p:cNvSpPr>
          <p:nvPr/>
        </p:nvSpPr>
        <p:spPr bwMode="gray">
          <a:xfrm>
            <a:off x="2059004" y="892967"/>
            <a:ext cx="9144000" cy="1625600"/>
          </a:xfrm>
          <a:prstGeom prst="rect">
            <a:avLst/>
          </a:prstGeom>
          <a:solidFill>
            <a:schemeClr val="bg1"/>
          </a:solidFill>
          <a:ln w="9525" algn="ctr">
            <a:noFill/>
            <a:miter lim="800000"/>
            <a:headEnd/>
            <a:tailEnd/>
          </a:ln>
        </p:spPr>
        <p:txBody>
          <a:bodyPr wrap="none" anchor="ctr"/>
          <a:lstStyle/>
          <a:p>
            <a:endParaRPr lang="fr-FR" dirty="0">
              <a:solidFill>
                <a:prstClr val="black"/>
              </a:solidFill>
            </a:endParaRPr>
          </a:p>
        </p:txBody>
      </p:sp>
      <p:sp>
        <p:nvSpPr>
          <p:cNvPr id="18" name="Espace réservé du numéro de diapositive 17"/>
          <p:cNvSpPr>
            <a:spLocks noGrp="1"/>
          </p:cNvSpPr>
          <p:nvPr>
            <p:ph type="sldNum" sz="quarter" idx="12"/>
          </p:nvPr>
        </p:nvSpPr>
        <p:spPr>
          <a:xfrm>
            <a:off x="8077200" y="6553150"/>
            <a:ext cx="2133600" cy="476250"/>
          </a:xfrm>
        </p:spPr>
        <p:txBody>
          <a:bodyPr/>
          <a:lstStyle/>
          <a:p>
            <a:pPr>
              <a:defRPr/>
            </a:pPr>
            <a:fld id="{6A7C5893-520F-4B8C-85B1-8E6CCFC28006}" type="slidenum">
              <a:rPr lang="fr-FR" smtClean="0">
                <a:solidFill>
                  <a:prstClr val="black">
                    <a:tint val="75000"/>
                  </a:prstClr>
                </a:solidFill>
              </a:rPr>
              <a:pPr>
                <a:defRPr/>
              </a:pPr>
              <a:t>2</a:t>
            </a:fld>
            <a:endParaRPr lang="fr-FR" dirty="0">
              <a:solidFill>
                <a:prstClr val="black">
                  <a:tint val="75000"/>
                </a:prstClr>
              </a:solidFill>
            </a:endParaRPr>
          </a:p>
        </p:txBody>
      </p:sp>
      <p:sp>
        <p:nvSpPr>
          <p:cNvPr id="19" name="Text Box 12"/>
          <p:cNvSpPr txBox="1">
            <a:spLocks noChangeArrowheads="1"/>
          </p:cNvSpPr>
          <p:nvPr/>
        </p:nvSpPr>
        <p:spPr bwMode="auto">
          <a:xfrm>
            <a:off x="4908848" y="6534835"/>
            <a:ext cx="3312765" cy="307777"/>
          </a:xfrm>
          <a:prstGeom prst="rect">
            <a:avLst/>
          </a:prstGeom>
          <a:noFill/>
          <a:ln w="9525">
            <a:noFill/>
            <a:miter lim="800000"/>
            <a:headEnd/>
            <a:tailEnd/>
          </a:ln>
          <a:effectLst/>
        </p:spPr>
        <p:txBody>
          <a:bodyPr wrap="square">
            <a:spAutoFit/>
          </a:bodyPr>
          <a:lstStyle/>
          <a:p>
            <a:r>
              <a:rPr lang="fr-FR" sz="1400" dirty="0">
                <a:solidFill>
                  <a:prstClr val="white"/>
                </a:solidFill>
                <a:latin typeface="Georgia" pitchFamily="18" charset="0"/>
              </a:rPr>
              <a:t>Année universitaire 2012/2013</a:t>
            </a:r>
          </a:p>
        </p:txBody>
      </p:sp>
      <p:sp>
        <p:nvSpPr>
          <p:cNvPr id="25" name="Espace réservé du numéro de diapositive 17"/>
          <p:cNvSpPr txBox="1">
            <a:spLocks/>
          </p:cNvSpPr>
          <p:nvPr/>
        </p:nvSpPr>
        <p:spPr>
          <a:xfrm>
            <a:off x="5879976" y="6481142"/>
            <a:ext cx="360040" cy="476250"/>
          </a:xfrm>
          <a:prstGeom prst="rect">
            <a:avLst/>
          </a:prstGeom>
        </p:spPr>
        <p:txBody>
          <a:bodyPr vert="horz" lIns="91440" tIns="45720" rIns="91440" bIns="45720" rtlCol="0" anchor="ctr"/>
          <a:lstStyle/>
          <a:p>
            <a:pPr algn="r">
              <a:defRPr/>
            </a:pPr>
            <a:fld id="{6A7C5893-520F-4B8C-85B1-8E6CCFC28006}" type="slidenum">
              <a:rPr lang="fr-FR" sz="1200" b="1">
                <a:solidFill>
                  <a:prstClr val="white"/>
                </a:solidFill>
                <a:latin typeface="Century Gothic" pitchFamily="34" charset="0"/>
              </a:rPr>
              <a:pPr algn="r">
                <a:defRPr/>
              </a:pPr>
              <a:t>2</a:t>
            </a:fld>
            <a:endParaRPr lang="fr-FR" sz="1200" b="1" dirty="0">
              <a:solidFill>
                <a:prstClr val="white"/>
              </a:solidFill>
              <a:latin typeface="Century Gothic" pitchFamily="34" charset="0"/>
            </a:endParaRPr>
          </a:p>
        </p:txBody>
      </p:sp>
      <p:sp>
        <p:nvSpPr>
          <p:cNvPr id="86" name="Rectangle 85"/>
          <p:cNvSpPr/>
          <p:nvPr/>
        </p:nvSpPr>
        <p:spPr>
          <a:xfrm>
            <a:off x="1872094" y="6025278"/>
            <a:ext cx="373820" cy="369332"/>
          </a:xfrm>
          <a:prstGeom prst="rect">
            <a:avLst/>
          </a:prstGeom>
        </p:spPr>
        <p:txBody>
          <a:bodyPr wrap="none">
            <a:spAutoFit/>
          </a:bodyPr>
          <a:lstStyle/>
          <a:p>
            <a:pPr algn="ctr"/>
            <a:r>
              <a:rPr lang="fr-FR" dirty="0">
                <a:solidFill>
                  <a:prstClr val="white"/>
                </a:solidFill>
              </a:rPr>
              <a:t>IV</a:t>
            </a:r>
          </a:p>
        </p:txBody>
      </p:sp>
      <p:sp>
        <p:nvSpPr>
          <p:cNvPr id="170" name="Rectangle 169"/>
          <p:cNvSpPr/>
          <p:nvPr/>
        </p:nvSpPr>
        <p:spPr>
          <a:xfrm rot="16200000" flipH="1" flipV="1">
            <a:off x="8179629" y="-1116690"/>
            <a:ext cx="45719" cy="5004048"/>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defRPr/>
            </a:pPr>
            <a:endParaRPr lang="en-GB" sz="2800" dirty="0">
              <a:solidFill>
                <a:srgbClr val="36C41E"/>
              </a:solidFill>
              <a:latin typeface="Century Gothic" pitchFamily="34" charset="0"/>
            </a:endParaRPr>
          </a:p>
        </p:txBody>
      </p:sp>
      <p:sp>
        <p:nvSpPr>
          <p:cNvPr id="171" name="Rectangle 170"/>
          <p:cNvSpPr/>
          <p:nvPr/>
        </p:nvSpPr>
        <p:spPr>
          <a:xfrm rot="10800000" flipV="1">
            <a:off x="7958945" y="713499"/>
            <a:ext cx="2673051" cy="60074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defRPr/>
            </a:pPr>
            <a:r>
              <a:rPr lang="en-GB" sz="4000" dirty="0">
                <a:solidFill>
                  <a:prstClr val="white">
                    <a:lumMod val="75000"/>
                  </a:prstClr>
                </a:solidFill>
                <a:latin typeface="Century Gothic" pitchFamily="34" charset="0"/>
              </a:rPr>
              <a:t>PLAN</a:t>
            </a:r>
          </a:p>
        </p:txBody>
      </p:sp>
      <p:grpSp>
        <p:nvGrpSpPr>
          <p:cNvPr id="45" name="Groupe 34"/>
          <p:cNvGrpSpPr/>
          <p:nvPr/>
        </p:nvGrpSpPr>
        <p:grpSpPr>
          <a:xfrm>
            <a:off x="1531830" y="2095444"/>
            <a:ext cx="8095919" cy="504058"/>
            <a:chOff x="841108" y="1294356"/>
            <a:chExt cx="8019946" cy="508078"/>
          </a:xfrm>
        </p:grpSpPr>
        <p:sp>
          <p:nvSpPr>
            <p:cNvPr id="48" name="Rectangle 47"/>
            <p:cNvSpPr/>
            <p:nvPr/>
          </p:nvSpPr>
          <p:spPr>
            <a:xfrm rot="16200000" flipV="1">
              <a:off x="5151239" y="-1907381"/>
              <a:ext cx="508077" cy="6911552"/>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49" name="ZoneTexte 48"/>
            <p:cNvSpPr txBox="1"/>
            <p:nvPr/>
          </p:nvSpPr>
          <p:spPr>
            <a:xfrm>
              <a:off x="841108" y="1340769"/>
              <a:ext cx="1331640" cy="461665"/>
            </a:xfrm>
            <a:prstGeom prst="rect">
              <a:avLst/>
            </a:prstGeom>
            <a:noFill/>
          </p:spPr>
          <p:txBody>
            <a:bodyPr wrap="square" rtlCol="0">
              <a:spAutoFit/>
            </a:bodyPr>
            <a:lstStyle/>
            <a:p>
              <a:endParaRPr lang="fr-FR" sz="2400" dirty="0">
                <a:solidFill>
                  <a:prstClr val="black"/>
                </a:solidFill>
                <a:latin typeface="Century Gothic" pitchFamily="34" charset="0"/>
              </a:endParaRPr>
            </a:p>
          </p:txBody>
        </p:sp>
        <p:sp>
          <p:nvSpPr>
            <p:cNvPr id="50" name="ZoneTexte 49"/>
            <p:cNvSpPr txBox="1"/>
            <p:nvPr/>
          </p:nvSpPr>
          <p:spPr>
            <a:xfrm>
              <a:off x="6984776" y="1340769"/>
              <a:ext cx="1331640" cy="461665"/>
            </a:xfrm>
            <a:prstGeom prst="rect">
              <a:avLst/>
            </a:prstGeom>
            <a:noFill/>
          </p:spPr>
          <p:txBody>
            <a:bodyPr wrap="square" rtlCol="0">
              <a:spAutoFit/>
            </a:bodyPr>
            <a:lstStyle/>
            <a:p>
              <a:endParaRPr lang="fr-FR" sz="2400" dirty="0">
                <a:solidFill>
                  <a:prstClr val="white"/>
                </a:solidFill>
                <a:latin typeface="Century Gothic" pitchFamily="34" charset="0"/>
              </a:endParaRPr>
            </a:p>
          </p:txBody>
        </p:sp>
      </p:grpSp>
      <p:sp>
        <p:nvSpPr>
          <p:cNvPr id="51" name="Rectangle 50"/>
          <p:cNvSpPr/>
          <p:nvPr/>
        </p:nvSpPr>
        <p:spPr>
          <a:xfrm>
            <a:off x="2712764" y="1674819"/>
            <a:ext cx="3584636" cy="400110"/>
          </a:xfrm>
          <a:prstGeom prst="rect">
            <a:avLst/>
          </a:prstGeom>
        </p:spPr>
        <p:txBody>
          <a:bodyPr wrap="none">
            <a:spAutoFit/>
          </a:bodyPr>
          <a:lstStyle/>
          <a:p>
            <a:r>
              <a:rPr lang="fr-FR" sz="2000" dirty="0">
                <a:solidFill>
                  <a:prstClr val="white"/>
                </a:solidFill>
                <a:latin typeface="Century Gothic" pitchFamily="34" charset="0"/>
              </a:rPr>
              <a:t>Contexte général du projet</a:t>
            </a:r>
          </a:p>
        </p:txBody>
      </p:sp>
      <p:sp>
        <p:nvSpPr>
          <p:cNvPr id="52" name="Rectangle 51"/>
          <p:cNvSpPr/>
          <p:nvPr/>
        </p:nvSpPr>
        <p:spPr>
          <a:xfrm>
            <a:off x="2014609" y="2114026"/>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prstClr val="white"/>
                </a:solidFill>
                <a:latin typeface="Century Gothic" pitchFamily="34" charset="0"/>
              </a:rPr>
              <a:t>I</a:t>
            </a:r>
          </a:p>
        </p:txBody>
      </p:sp>
      <p:sp>
        <p:nvSpPr>
          <p:cNvPr id="53" name="Rectangle 52"/>
          <p:cNvSpPr/>
          <p:nvPr/>
        </p:nvSpPr>
        <p:spPr>
          <a:xfrm>
            <a:off x="2689776" y="2198427"/>
            <a:ext cx="1693092" cy="400110"/>
          </a:xfrm>
          <a:prstGeom prst="rect">
            <a:avLst/>
          </a:prstGeom>
        </p:spPr>
        <p:txBody>
          <a:bodyPr wrap="none">
            <a:spAutoFit/>
          </a:bodyPr>
          <a:lstStyle/>
          <a:p>
            <a:r>
              <a:rPr lang="fr-FR" sz="2000" dirty="0">
                <a:solidFill>
                  <a:prstClr val="white"/>
                </a:solidFill>
                <a:latin typeface="Century Gothic" pitchFamily="34" charset="0"/>
              </a:rPr>
              <a:t>Introduction</a:t>
            </a:r>
          </a:p>
        </p:txBody>
      </p:sp>
      <p:sp>
        <p:nvSpPr>
          <p:cNvPr id="55" name="Rectangle 7"/>
          <p:cNvSpPr>
            <a:spLocks noChangeArrowheads="1"/>
          </p:cNvSpPr>
          <p:nvPr/>
        </p:nvSpPr>
        <p:spPr bwMode="gray">
          <a:xfrm>
            <a:off x="1487996" y="605227"/>
            <a:ext cx="9144000" cy="45719"/>
          </a:xfrm>
          <a:prstGeom prst="rect">
            <a:avLst/>
          </a:prstGeom>
          <a:solidFill>
            <a:schemeClr val="bg1">
              <a:lumMod val="65000"/>
            </a:schemeClr>
          </a:solidFill>
          <a:ln w="3175">
            <a:solidFill>
              <a:schemeClr val="bg1">
                <a:lumMod val="75000"/>
              </a:schemeClr>
            </a:solidFill>
            <a:miter lim="800000"/>
            <a:headEnd/>
            <a:tailEnd/>
          </a:ln>
          <a:effectLst/>
        </p:spPr>
        <p:txBody>
          <a:bodyPr wrap="none" anchor="ctr"/>
          <a:lstStyle/>
          <a:p>
            <a:endParaRPr lang="fr-FR" dirty="0">
              <a:ln w="6350">
                <a:solidFill>
                  <a:prstClr val="black"/>
                </a:solidFill>
              </a:ln>
              <a:solidFill>
                <a:prstClr val="black"/>
              </a:solidFill>
            </a:endParaRPr>
          </a:p>
        </p:txBody>
      </p:sp>
      <p:sp>
        <p:nvSpPr>
          <p:cNvPr id="54" name="Espace réservé du numéro de diapositive 17"/>
          <p:cNvSpPr txBox="1">
            <a:spLocks/>
          </p:cNvSpPr>
          <p:nvPr/>
        </p:nvSpPr>
        <p:spPr>
          <a:xfrm>
            <a:off x="5959529" y="6479710"/>
            <a:ext cx="360040" cy="476250"/>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fr-FR" sz="1600" b="1" dirty="0">
                <a:solidFill>
                  <a:prstClr val="white"/>
                </a:solidFill>
                <a:latin typeface="Century Gothic" panose="020B0502020202020204" pitchFamily="34" charset="0"/>
              </a:rPr>
              <a:t>2</a:t>
            </a:r>
          </a:p>
        </p:txBody>
      </p:sp>
      <p:pic>
        <p:nvPicPr>
          <p:cNvPr id="57" name="Image 56"/>
          <p:cNvPicPr/>
          <p:nvPr/>
        </p:nvPicPr>
        <p:blipFill>
          <a:blip r:embed="rId3" cstate="print">
            <a:extLst>
              <a:ext uri="{28A0092B-C50C-407E-A947-70E740481C1C}">
                <a14:useLocalDpi xmlns:a14="http://schemas.microsoft.com/office/drawing/2010/main" val="0"/>
              </a:ext>
            </a:extLst>
          </a:blip>
          <a:stretch>
            <a:fillRect/>
          </a:stretch>
        </p:blipFill>
        <p:spPr bwMode="auto">
          <a:xfrm>
            <a:off x="956561" y="6375020"/>
            <a:ext cx="429969" cy="467592"/>
          </a:xfrm>
          <a:prstGeom prst="rect">
            <a:avLst/>
          </a:prstGeom>
          <a:noFill/>
        </p:spPr>
      </p:pic>
      <p:sp>
        <p:nvSpPr>
          <p:cNvPr id="66" name="Rectangle 9">
            <a:extLst>
              <a:ext uri="{FF2B5EF4-FFF2-40B4-BE49-F238E27FC236}">
                <a16:creationId xmlns:a16="http://schemas.microsoft.com/office/drawing/2014/main" id="{B5BB449C-59E4-4DB7-888B-95E21B67C0D4}"/>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grpSp>
        <p:nvGrpSpPr>
          <p:cNvPr id="89" name="Groupe 34">
            <a:extLst>
              <a:ext uri="{FF2B5EF4-FFF2-40B4-BE49-F238E27FC236}">
                <a16:creationId xmlns:a16="http://schemas.microsoft.com/office/drawing/2014/main" id="{3FB09A6D-EFB4-C199-294A-1BFBC7DA7659}"/>
              </a:ext>
            </a:extLst>
          </p:cNvPr>
          <p:cNvGrpSpPr/>
          <p:nvPr/>
        </p:nvGrpSpPr>
        <p:grpSpPr>
          <a:xfrm>
            <a:off x="1531830" y="2701884"/>
            <a:ext cx="8095919" cy="504058"/>
            <a:chOff x="841108" y="1294356"/>
            <a:chExt cx="8019946" cy="508078"/>
          </a:xfrm>
        </p:grpSpPr>
        <p:sp>
          <p:nvSpPr>
            <p:cNvPr id="90" name="Rectangle 89">
              <a:extLst>
                <a:ext uri="{FF2B5EF4-FFF2-40B4-BE49-F238E27FC236}">
                  <a16:creationId xmlns:a16="http://schemas.microsoft.com/office/drawing/2014/main" id="{E169C16F-6568-2B15-FE54-A3CA2910258D}"/>
                </a:ext>
              </a:extLst>
            </p:cNvPr>
            <p:cNvSpPr/>
            <p:nvPr/>
          </p:nvSpPr>
          <p:spPr>
            <a:xfrm rot="16200000" flipV="1">
              <a:off x="5151239" y="-1907381"/>
              <a:ext cx="508077" cy="6911552"/>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91" name="ZoneTexte 90">
              <a:extLst>
                <a:ext uri="{FF2B5EF4-FFF2-40B4-BE49-F238E27FC236}">
                  <a16:creationId xmlns:a16="http://schemas.microsoft.com/office/drawing/2014/main" id="{5EA1D32C-03CD-1610-677B-8BB4FD13AE7A}"/>
                </a:ext>
              </a:extLst>
            </p:cNvPr>
            <p:cNvSpPr txBox="1"/>
            <p:nvPr/>
          </p:nvSpPr>
          <p:spPr>
            <a:xfrm>
              <a:off x="841108" y="1340769"/>
              <a:ext cx="1331640" cy="461665"/>
            </a:xfrm>
            <a:prstGeom prst="rect">
              <a:avLst/>
            </a:prstGeom>
            <a:noFill/>
          </p:spPr>
          <p:txBody>
            <a:bodyPr wrap="square" rtlCol="0">
              <a:spAutoFit/>
            </a:bodyPr>
            <a:lstStyle/>
            <a:p>
              <a:endParaRPr lang="fr-FR" sz="2400" dirty="0">
                <a:solidFill>
                  <a:prstClr val="black"/>
                </a:solidFill>
                <a:latin typeface="Century Gothic" pitchFamily="34" charset="0"/>
              </a:endParaRPr>
            </a:p>
          </p:txBody>
        </p:sp>
        <p:sp>
          <p:nvSpPr>
            <p:cNvPr id="92" name="ZoneTexte 91">
              <a:extLst>
                <a:ext uri="{FF2B5EF4-FFF2-40B4-BE49-F238E27FC236}">
                  <a16:creationId xmlns:a16="http://schemas.microsoft.com/office/drawing/2014/main" id="{96FC3234-B41F-C0B3-14B0-4008DE67B553}"/>
                </a:ext>
              </a:extLst>
            </p:cNvPr>
            <p:cNvSpPr txBox="1"/>
            <p:nvPr/>
          </p:nvSpPr>
          <p:spPr>
            <a:xfrm>
              <a:off x="6984776" y="1340769"/>
              <a:ext cx="1331640" cy="461665"/>
            </a:xfrm>
            <a:prstGeom prst="rect">
              <a:avLst/>
            </a:prstGeom>
            <a:noFill/>
          </p:spPr>
          <p:txBody>
            <a:bodyPr wrap="square" rtlCol="0">
              <a:spAutoFit/>
            </a:bodyPr>
            <a:lstStyle/>
            <a:p>
              <a:endParaRPr lang="fr-FR" sz="2400" dirty="0">
                <a:solidFill>
                  <a:prstClr val="white"/>
                </a:solidFill>
                <a:latin typeface="Century Gothic" pitchFamily="34" charset="0"/>
              </a:endParaRPr>
            </a:p>
          </p:txBody>
        </p:sp>
      </p:grpSp>
      <p:sp>
        <p:nvSpPr>
          <p:cNvPr id="93" name="Rectangle 92">
            <a:extLst>
              <a:ext uri="{FF2B5EF4-FFF2-40B4-BE49-F238E27FC236}">
                <a16:creationId xmlns:a16="http://schemas.microsoft.com/office/drawing/2014/main" id="{BFB1EEB9-E339-BD7E-C06B-11FCAEE9AEAD}"/>
              </a:ext>
            </a:extLst>
          </p:cNvPr>
          <p:cNvSpPr/>
          <p:nvPr/>
        </p:nvSpPr>
        <p:spPr>
          <a:xfrm>
            <a:off x="2014609" y="2720466"/>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prstClr val="white"/>
                </a:solidFill>
                <a:latin typeface="Century Gothic" pitchFamily="34" charset="0"/>
              </a:rPr>
              <a:t>II</a:t>
            </a:r>
          </a:p>
        </p:txBody>
      </p:sp>
      <p:sp>
        <p:nvSpPr>
          <p:cNvPr id="94" name="Rectangle 93">
            <a:extLst>
              <a:ext uri="{FF2B5EF4-FFF2-40B4-BE49-F238E27FC236}">
                <a16:creationId xmlns:a16="http://schemas.microsoft.com/office/drawing/2014/main" id="{D708B553-13B1-21B3-9224-395F4467C38D}"/>
              </a:ext>
            </a:extLst>
          </p:cNvPr>
          <p:cNvSpPr/>
          <p:nvPr/>
        </p:nvSpPr>
        <p:spPr>
          <a:xfrm>
            <a:off x="2689776" y="2804867"/>
            <a:ext cx="3690434" cy="707886"/>
          </a:xfrm>
          <a:prstGeom prst="rect">
            <a:avLst/>
          </a:prstGeom>
        </p:spPr>
        <p:txBody>
          <a:bodyPr wrap="none">
            <a:spAutoFit/>
          </a:bodyPr>
          <a:lstStyle/>
          <a:p>
            <a:r>
              <a:rPr lang="fr-FR" sz="2000" dirty="0">
                <a:solidFill>
                  <a:prstClr val="white"/>
                </a:solidFill>
                <a:latin typeface="Century Gothic" pitchFamily="34" charset="0"/>
              </a:rPr>
              <a:t>Cadre Générale de l’étude</a:t>
            </a:r>
          </a:p>
          <a:p>
            <a:endParaRPr lang="fr-FR" sz="2000" dirty="0">
              <a:solidFill>
                <a:prstClr val="white"/>
              </a:solidFill>
              <a:latin typeface="Century Gothic" pitchFamily="34" charset="0"/>
            </a:endParaRPr>
          </a:p>
        </p:txBody>
      </p:sp>
      <p:grpSp>
        <p:nvGrpSpPr>
          <p:cNvPr id="95" name="Groupe 34">
            <a:extLst>
              <a:ext uri="{FF2B5EF4-FFF2-40B4-BE49-F238E27FC236}">
                <a16:creationId xmlns:a16="http://schemas.microsoft.com/office/drawing/2014/main" id="{56C2A0DC-CEA2-C31B-A3E1-7FA4D9F5E470}"/>
              </a:ext>
            </a:extLst>
          </p:cNvPr>
          <p:cNvGrpSpPr/>
          <p:nvPr/>
        </p:nvGrpSpPr>
        <p:grpSpPr>
          <a:xfrm>
            <a:off x="1531830" y="3308324"/>
            <a:ext cx="8095919" cy="504058"/>
            <a:chOff x="841108" y="1294356"/>
            <a:chExt cx="8019946" cy="508078"/>
          </a:xfrm>
        </p:grpSpPr>
        <p:sp>
          <p:nvSpPr>
            <p:cNvPr id="96" name="Rectangle 95">
              <a:extLst>
                <a:ext uri="{FF2B5EF4-FFF2-40B4-BE49-F238E27FC236}">
                  <a16:creationId xmlns:a16="http://schemas.microsoft.com/office/drawing/2014/main" id="{546A6450-5666-DB7C-526B-B36090364CB1}"/>
                </a:ext>
              </a:extLst>
            </p:cNvPr>
            <p:cNvSpPr/>
            <p:nvPr/>
          </p:nvSpPr>
          <p:spPr>
            <a:xfrm rot="16200000" flipV="1">
              <a:off x="5151239" y="-1907381"/>
              <a:ext cx="508077" cy="6911552"/>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97" name="ZoneTexte 96">
              <a:extLst>
                <a:ext uri="{FF2B5EF4-FFF2-40B4-BE49-F238E27FC236}">
                  <a16:creationId xmlns:a16="http://schemas.microsoft.com/office/drawing/2014/main" id="{FBE216DE-6B4A-ACA5-CC09-BD39B8A87BED}"/>
                </a:ext>
              </a:extLst>
            </p:cNvPr>
            <p:cNvSpPr txBox="1"/>
            <p:nvPr/>
          </p:nvSpPr>
          <p:spPr>
            <a:xfrm>
              <a:off x="841108" y="1340769"/>
              <a:ext cx="1331640" cy="461665"/>
            </a:xfrm>
            <a:prstGeom prst="rect">
              <a:avLst/>
            </a:prstGeom>
            <a:noFill/>
          </p:spPr>
          <p:txBody>
            <a:bodyPr wrap="square" rtlCol="0">
              <a:spAutoFit/>
            </a:bodyPr>
            <a:lstStyle/>
            <a:p>
              <a:endParaRPr lang="fr-FR" sz="2400" dirty="0">
                <a:solidFill>
                  <a:prstClr val="black"/>
                </a:solidFill>
                <a:latin typeface="Century Gothic" pitchFamily="34" charset="0"/>
              </a:endParaRPr>
            </a:p>
          </p:txBody>
        </p:sp>
        <p:sp>
          <p:nvSpPr>
            <p:cNvPr id="98" name="ZoneTexte 97">
              <a:extLst>
                <a:ext uri="{FF2B5EF4-FFF2-40B4-BE49-F238E27FC236}">
                  <a16:creationId xmlns:a16="http://schemas.microsoft.com/office/drawing/2014/main" id="{D2D61EDB-42D5-E3CF-DEAA-CBA37B3D91C5}"/>
                </a:ext>
              </a:extLst>
            </p:cNvPr>
            <p:cNvSpPr txBox="1"/>
            <p:nvPr/>
          </p:nvSpPr>
          <p:spPr>
            <a:xfrm>
              <a:off x="6984776" y="1340769"/>
              <a:ext cx="1331640" cy="461665"/>
            </a:xfrm>
            <a:prstGeom prst="rect">
              <a:avLst/>
            </a:prstGeom>
            <a:noFill/>
          </p:spPr>
          <p:txBody>
            <a:bodyPr wrap="square" rtlCol="0">
              <a:spAutoFit/>
            </a:bodyPr>
            <a:lstStyle/>
            <a:p>
              <a:endParaRPr lang="fr-FR" sz="2400" dirty="0">
                <a:solidFill>
                  <a:prstClr val="white"/>
                </a:solidFill>
                <a:latin typeface="Century Gothic" pitchFamily="34" charset="0"/>
              </a:endParaRPr>
            </a:p>
          </p:txBody>
        </p:sp>
      </p:grpSp>
      <p:sp>
        <p:nvSpPr>
          <p:cNvPr id="99" name="Rectangle 98">
            <a:extLst>
              <a:ext uri="{FF2B5EF4-FFF2-40B4-BE49-F238E27FC236}">
                <a16:creationId xmlns:a16="http://schemas.microsoft.com/office/drawing/2014/main" id="{CE454BD2-B815-59EB-A4EB-81585482908B}"/>
              </a:ext>
            </a:extLst>
          </p:cNvPr>
          <p:cNvSpPr/>
          <p:nvPr/>
        </p:nvSpPr>
        <p:spPr>
          <a:xfrm>
            <a:off x="2014609" y="3326906"/>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prstClr val="white"/>
                </a:solidFill>
                <a:latin typeface="Century Gothic" pitchFamily="34" charset="0"/>
              </a:rPr>
              <a:t>III</a:t>
            </a:r>
          </a:p>
        </p:txBody>
      </p:sp>
      <p:sp>
        <p:nvSpPr>
          <p:cNvPr id="100" name="Rectangle 99">
            <a:extLst>
              <a:ext uri="{FF2B5EF4-FFF2-40B4-BE49-F238E27FC236}">
                <a16:creationId xmlns:a16="http://schemas.microsoft.com/office/drawing/2014/main" id="{CA4E814C-5A93-6D0B-96E7-65A9C78D7BA5}"/>
              </a:ext>
            </a:extLst>
          </p:cNvPr>
          <p:cNvSpPr/>
          <p:nvPr/>
        </p:nvSpPr>
        <p:spPr>
          <a:xfrm>
            <a:off x="2689776" y="3411307"/>
            <a:ext cx="1633781" cy="707886"/>
          </a:xfrm>
          <a:prstGeom prst="rect">
            <a:avLst/>
          </a:prstGeom>
        </p:spPr>
        <p:txBody>
          <a:bodyPr wrap="none">
            <a:spAutoFit/>
          </a:bodyPr>
          <a:lstStyle/>
          <a:p>
            <a:r>
              <a:rPr lang="fr-FR" sz="2000" dirty="0">
                <a:solidFill>
                  <a:prstClr val="white"/>
                </a:solidFill>
                <a:latin typeface="Century Gothic" pitchFamily="34" charset="0"/>
              </a:rPr>
              <a:t>Etat de l’art</a:t>
            </a:r>
          </a:p>
          <a:p>
            <a:endParaRPr lang="fr-FR" sz="2000" dirty="0">
              <a:solidFill>
                <a:prstClr val="white"/>
              </a:solidFill>
              <a:latin typeface="Century Gothic" pitchFamily="34" charset="0"/>
            </a:endParaRPr>
          </a:p>
        </p:txBody>
      </p:sp>
      <p:grpSp>
        <p:nvGrpSpPr>
          <p:cNvPr id="101" name="Groupe 34">
            <a:extLst>
              <a:ext uri="{FF2B5EF4-FFF2-40B4-BE49-F238E27FC236}">
                <a16:creationId xmlns:a16="http://schemas.microsoft.com/office/drawing/2014/main" id="{9CB40423-CBBC-BEDA-8D07-5D070462CB63}"/>
              </a:ext>
            </a:extLst>
          </p:cNvPr>
          <p:cNvGrpSpPr/>
          <p:nvPr/>
        </p:nvGrpSpPr>
        <p:grpSpPr>
          <a:xfrm>
            <a:off x="1531830" y="3914764"/>
            <a:ext cx="8095919" cy="504058"/>
            <a:chOff x="841108" y="1294356"/>
            <a:chExt cx="8019946" cy="508078"/>
          </a:xfrm>
        </p:grpSpPr>
        <p:sp>
          <p:nvSpPr>
            <p:cNvPr id="102" name="Rectangle 101">
              <a:extLst>
                <a:ext uri="{FF2B5EF4-FFF2-40B4-BE49-F238E27FC236}">
                  <a16:creationId xmlns:a16="http://schemas.microsoft.com/office/drawing/2014/main" id="{099BD697-94D1-D5F3-F07A-006AD0E73B2B}"/>
                </a:ext>
              </a:extLst>
            </p:cNvPr>
            <p:cNvSpPr/>
            <p:nvPr/>
          </p:nvSpPr>
          <p:spPr>
            <a:xfrm rot="16200000" flipV="1">
              <a:off x="5151239" y="-1907381"/>
              <a:ext cx="508077" cy="6911552"/>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103" name="ZoneTexte 102">
              <a:extLst>
                <a:ext uri="{FF2B5EF4-FFF2-40B4-BE49-F238E27FC236}">
                  <a16:creationId xmlns:a16="http://schemas.microsoft.com/office/drawing/2014/main" id="{831D0B11-8864-4DAC-435B-68049AA9C5D6}"/>
                </a:ext>
              </a:extLst>
            </p:cNvPr>
            <p:cNvSpPr txBox="1"/>
            <p:nvPr/>
          </p:nvSpPr>
          <p:spPr>
            <a:xfrm>
              <a:off x="841108" y="1340769"/>
              <a:ext cx="1331640" cy="461665"/>
            </a:xfrm>
            <a:prstGeom prst="rect">
              <a:avLst/>
            </a:prstGeom>
            <a:noFill/>
          </p:spPr>
          <p:txBody>
            <a:bodyPr wrap="square" rtlCol="0">
              <a:spAutoFit/>
            </a:bodyPr>
            <a:lstStyle/>
            <a:p>
              <a:endParaRPr lang="fr-FR" sz="2400" dirty="0">
                <a:solidFill>
                  <a:prstClr val="black"/>
                </a:solidFill>
                <a:latin typeface="Century Gothic" pitchFamily="34" charset="0"/>
              </a:endParaRPr>
            </a:p>
          </p:txBody>
        </p:sp>
        <p:sp>
          <p:nvSpPr>
            <p:cNvPr id="104" name="ZoneTexte 103">
              <a:extLst>
                <a:ext uri="{FF2B5EF4-FFF2-40B4-BE49-F238E27FC236}">
                  <a16:creationId xmlns:a16="http://schemas.microsoft.com/office/drawing/2014/main" id="{4521D7FC-9F11-7B69-77B8-64642BE915F7}"/>
                </a:ext>
              </a:extLst>
            </p:cNvPr>
            <p:cNvSpPr txBox="1"/>
            <p:nvPr/>
          </p:nvSpPr>
          <p:spPr>
            <a:xfrm>
              <a:off x="6984776" y="1340769"/>
              <a:ext cx="1331640" cy="461665"/>
            </a:xfrm>
            <a:prstGeom prst="rect">
              <a:avLst/>
            </a:prstGeom>
            <a:noFill/>
          </p:spPr>
          <p:txBody>
            <a:bodyPr wrap="square" rtlCol="0">
              <a:spAutoFit/>
            </a:bodyPr>
            <a:lstStyle/>
            <a:p>
              <a:endParaRPr lang="fr-FR" sz="2400" dirty="0">
                <a:solidFill>
                  <a:prstClr val="white"/>
                </a:solidFill>
                <a:latin typeface="Century Gothic" pitchFamily="34" charset="0"/>
              </a:endParaRPr>
            </a:p>
          </p:txBody>
        </p:sp>
      </p:grpSp>
      <p:sp>
        <p:nvSpPr>
          <p:cNvPr id="105" name="Rectangle 104">
            <a:extLst>
              <a:ext uri="{FF2B5EF4-FFF2-40B4-BE49-F238E27FC236}">
                <a16:creationId xmlns:a16="http://schemas.microsoft.com/office/drawing/2014/main" id="{94FB62E6-3926-43E7-2884-1C914020E893}"/>
              </a:ext>
            </a:extLst>
          </p:cNvPr>
          <p:cNvSpPr/>
          <p:nvPr/>
        </p:nvSpPr>
        <p:spPr>
          <a:xfrm>
            <a:off x="2014609" y="3933346"/>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prstClr val="white"/>
                </a:solidFill>
                <a:latin typeface="Century Gothic" pitchFamily="34" charset="0"/>
              </a:rPr>
              <a:t>IV</a:t>
            </a:r>
          </a:p>
        </p:txBody>
      </p:sp>
      <p:sp>
        <p:nvSpPr>
          <p:cNvPr id="106" name="Rectangle 105">
            <a:extLst>
              <a:ext uri="{FF2B5EF4-FFF2-40B4-BE49-F238E27FC236}">
                <a16:creationId xmlns:a16="http://schemas.microsoft.com/office/drawing/2014/main" id="{1C6D7669-1B48-0780-8242-D257B0B49674}"/>
              </a:ext>
            </a:extLst>
          </p:cNvPr>
          <p:cNvSpPr/>
          <p:nvPr/>
        </p:nvSpPr>
        <p:spPr>
          <a:xfrm>
            <a:off x="2689776" y="4017747"/>
            <a:ext cx="2388795" cy="400110"/>
          </a:xfrm>
          <a:prstGeom prst="rect">
            <a:avLst/>
          </a:prstGeom>
        </p:spPr>
        <p:txBody>
          <a:bodyPr wrap="none">
            <a:spAutoFit/>
          </a:bodyPr>
          <a:lstStyle/>
          <a:p>
            <a:r>
              <a:rPr lang="fr-FR" sz="2000" dirty="0">
                <a:solidFill>
                  <a:prstClr val="white"/>
                </a:solidFill>
                <a:latin typeface="Century Gothic" pitchFamily="34" charset="0"/>
              </a:rPr>
              <a:t>solution proposée</a:t>
            </a:r>
          </a:p>
        </p:txBody>
      </p:sp>
      <p:grpSp>
        <p:nvGrpSpPr>
          <p:cNvPr id="107" name="Groupe 34">
            <a:extLst>
              <a:ext uri="{FF2B5EF4-FFF2-40B4-BE49-F238E27FC236}">
                <a16:creationId xmlns:a16="http://schemas.microsoft.com/office/drawing/2014/main" id="{B0A6BAB5-5834-4610-DF59-01AEFB610F10}"/>
              </a:ext>
            </a:extLst>
          </p:cNvPr>
          <p:cNvGrpSpPr/>
          <p:nvPr/>
        </p:nvGrpSpPr>
        <p:grpSpPr>
          <a:xfrm>
            <a:off x="1531830" y="4521204"/>
            <a:ext cx="8095919" cy="504058"/>
            <a:chOff x="841108" y="1294356"/>
            <a:chExt cx="8019946" cy="508078"/>
          </a:xfrm>
        </p:grpSpPr>
        <p:sp>
          <p:nvSpPr>
            <p:cNvPr id="108" name="Rectangle 107">
              <a:extLst>
                <a:ext uri="{FF2B5EF4-FFF2-40B4-BE49-F238E27FC236}">
                  <a16:creationId xmlns:a16="http://schemas.microsoft.com/office/drawing/2014/main" id="{CA8BCEAC-E089-2CE6-C1DD-4336D9847F22}"/>
                </a:ext>
              </a:extLst>
            </p:cNvPr>
            <p:cNvSpPr/>
            <p:nvPr/>
          </p:nvSpPr>
          <p:spPr>
            <a:xfrm rot="16200000" flipV="1">
              <a:off x="5151239" y="-1907381"/>
              <a:ext cx="508077" cy="6911552"/>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109" name="ZoneTexte 108">
              <a:extLst>
                <a:ext uri="{FF2B5EF4-FFF2-40B4-BE49-F238E27FC236}">
                  <a16:creationId xmlns:a16="http://schemas.microsoft.com/office/drawing/2014/main" id="{9ECC578E-E53E-711F-C1B1-83C15C1E6B98}"/>
                </a:ext>
              </a:extLst>
            </p:cNvPr>
            <p:cNvSpPr txBox="1"/>
            <p:nvPr/>
          </p:nvSpPr>
          <p:spPr>
            <a:xfrm>
              <a:off x="841108" y="1340769"/>
              <a:ext cx="1331640" cy="461665"/>
            </a:xfrm>
            <a:prstGeom prst="rect">
              <a:avLst/>
            </a:prstGeom>
            <a:noFill/>
          </p:spPr>
          <p:txBody>
            <a:bodyPr wrap="square" rtlCol="0">
              <a:spAutoFit/>
            </a:bodyPr>
            <a:lstStyle/>
            <a:p>
              <a:endParaRPr lang="fr-FR" sz="2400" dirty="0">
                <a:solidFill>
                  <a:prstClr val="black"/>
                </a:solidFill>
                <a:latin typeface="Century Gothic" pitchFamily="34" charset="0"/>
              </a:endParaRPr>
            </a:p>
          </p:txBody>
        </p:sp>
        <p:sp>
          <p:nvSpPr>
            <p:cNvPr id="110" name="ZoneTexte 109">
              <a:extLst>
                <a:ext uri="{FF2B5EF4-FFF2-40B4-BE49-F238E27FC236}">
                  <a16:creationId xmlns:a16="http://schemas.microsoft.com/office/drawing/2014/main" id="{1887F495-3560-8798-66F8-58A3899FDFC6}"/>
                </a:ext>
              </a:extLst>
            </p:cNvPr>
            <p:cNvSpPr txBox="1"/>
            <p:nvPr/>
          </p:nvSpPr>
          <p:spPr>
            <a:xfrm>
              <a:off x="6984776" y="1340769"/>
              <a:ext cx="1331640" cy="461665"/>
            </a:xfrm>
            <a:prstGeom prst="rect">
              <a:avLst/>
            </a:prstGeom>
            <a:noFill/>
          </p:spPr>
          <p:txBody>
            <a:bodyPr wrap="square" rtlCol="0">
              <a:spAutoFit/>
            </a:bodyPr>
            <a:lstStyle/>
            <a:p>
              <a:endParaRPr lang="fr-FR" sz="2400" dirty="0">
                <a:solidFill>
                  <a:prstClr val="white"/>
                </a:solidFill>
                <a:latin typeface="Century Gothic" pitchFamily="34" charset="0"/>
              </a:endParaRPr>
            </a:p>
          </p:txBody>
        </p:sp>
      </p:grpSp>
      <p:sp>
        <p:nvSpPr>
          <p:cNvPr id="111" name="Rectangle 110">
            <a:extLst>
              <a:ext uri="{FF2B5EF4-FFF2-40B4-BE49-F238E27FC236}">
                <a16:creationId xmlns:a16="http://schemas.microsoft.com/office/drawing/2014/main" id="{D91FA5AF-1053-3D4F-EC08-C174ECC32030}"/>
              </a:ext>
            </a:extLst>
          </p:cNvPr>
          <p:cNvSpPr/>
          <p:nvPr/>
        </p:nvSpPr>
        <p:spPr>
          <a:xfrm>
            <a:off x="2014609" y="4539786"/>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prstClr val="white"/>
                </a:solidFill>
                <a:latin typeface="Century Gothic" pitchFamily="34" charset="0"/>
              </a:rPr>
              <a:t>V</a:t>
            </a:r>
          </a:p>
        </p:txBody>
      </p:sp>
      <p:sp>
        <p:nvSpPr>
          <p:cNvPr id="112" name="Rectangle 111">
            <a:extLst>
              <a:ext uri="{FF2B5EF4-FFF2-40B4-BE49-F238E27FC236}">
                <a16:creationId xmlns:a16="http://schemas.microsoft.com/office/drawing/2014/main" id="{17671ED5-6F8C-AC73-7DB8-C6FD38188138}"/>
              </a:ext>
            </a:extLst>
          </p:cNvPr>
          <p:cNvSpPr/>
          <p:nvPr/>
        </p:nvSpPr>
        <p:spPr>
          <a:xfrm>
            <a:off x="2689776" y="4624187"/>
            <a:ext cx="1082348" cy="400110"/>
          </a:xfrm>
          <a:prstGeom prst="rect">
            <a:avLst/>
          </a:prstGeom>
        </p:spPr>
        <p:txBody>
          <a:bodyPr wrap="none">
            <a:spAutoFit/>
          </a:bodyPr>
          <a:lstStyle/>
          <a:p>
            <a:r>
              <a:rPr lang="fr-FR" sz="2000" dirty="0">
                <a:solidFill>
                  <a:prstClr val="white"/>
                </a:solidFill>
                <a:latin typeface="Century Gothic" pitchFamily="34" charset="0"/>
              </a:rPr>
              <a:t>résultat</a:t>
            </a:r>
          </a:p>
        </p:txBody>
      </p:sp>
      <p:grpSp>
        <p:nvGrpSpPr>
          <p:cNvPr id="113" name="Groupe 34">
            <a:extLst>
              <a:ext uri="{FF2B5EF4-FFF2-40B4-BE49-F238E27FC236}">
                <a16:creationId xmlns:a16="http://schemas.microsoft.com/office/drawing/2014/main" id="{09D1344A-1096-DBAE-3DA2-5E61D6FC80E7}"/>
              </a:ext>
            </a:extLst>
          </p:cNvPr>
          <p:cNvGrpSpPr/>
          <p:nvPr/>
        </p:nvGrpSpPr>
        <p:grpSpPr>
          <a:xfrm>
            <a:off x="1531830" y="5140939"/>
            <a:ext cx="8095919" cy="504058"/>
            <a:chOff x="841108" y="1294356"/>
            <a:chExt cx="8019946" cy="508078"/>
          </a:xfrm>
        </p:grpSpPr>
        <p:sp>
          <p:nvSpPr>
            <p:cNvPr id="114" name="Rectangle 113">
              <a:extLst>
                <a:ext uri="{FF2B5EF4-FFF2-40B4-BE49-F238E27FC236}">
                  <a16:creationId xmlns:a16="http://schemas.microsoft.com/office/drawing/2014/main" id="{F4980912-1B26-6C46-B308-12DE6591925B}"/>
                </a:ext>
              </a:extLst>
            </p:cNvPr>
            <p:cNvSpPr/>
            <p:nvPr/>
          </p:nvSpPr>
          <p:spPr>
            <a:xfrm rot="16200000" flipV="1">
              <a:off x="5151239" y="-1907381"/>
              <a:ext cx="508077" cy="6911552"/>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115" name="ZoneTexte 114">
              <a:extLst>
                <a:ext uri="{FF2B5EF4-FFF2-40B4-BE49-F238E27FC236}">
                  <a16:creationId xmlns:a16="http://schemas.microsoft.com/office/drawing/2014/main" id="{A3F3605F-147D-3205-95F8-F90B6AF658EA}"/>
                </a:ext>
              </a:extLst>
            </p:cNvPr>
            <p:cNvSpPr txBox="1"/>
            <p:nvPr/>
          </p:nvSpPr>
          <p:spPr>
            <a:xfrm>
              <a:off x="841108" y="1340769"/>
              <a:ext cx="1331640" cy="461665"/>
            </a:xfrm>
            <a:prstGeom prst="rect">
              <a:avLst/>
            </a:prstGeom>
            <a:noFill/>
          </p:spPr>
          <p:txBody>
            <a:bodyPr wrap="square" rtlCol="0">
              <a:spAutoFit/>
            </a:bodyPr>
            <a:lstStyle/>
            <a:p>
              <a:endParaRPr lang="fr-FR" sz="2400" dirty="0">
                <a:solidFill>
                  <a:prstClr val="black"/>
                </a:solidFill>
                <a:latin typeface="Century Gothic" pitchFamily="34" charset="0"/>
              </a:endParaRPr>
            </a:p>
          </p:txBody>
        </p:sp>
        <p:sp>
          <p:nvSpPr>
            <p:cNvPr id="116" name="ZoneTexte 115">
              <a:extLst>
                <a:ext uri="{FF2B5EF4-FFF2-40B4-BE49-F238E27FC236}">
                  <a16:creationId xmlns:a16="http://schemas.microsoft.com/office/drawing/2014/main" id="{83A94611-EDF3-AA61-F6B0-1423D19B9371}"/>
                </a:ext>
              </a:extLst>
            </p:cNvPr>
            <p:cNvSpPr txBox="1"/>
            <p:nvPr/>
          </p:nvSpPr>
          <p:spPr>
            <a:xfrm>
              <a:off x="6984776" y="1340769"/>
              <a:ext cx="1331640" cy="461665"/>
            </a:xfrm>
            <a:prstGeom prst="rect">
              <a:avLst/>
            </a:prstGeom>
            <a:noFill/>
          </p:spPr>
          <p:txBody>
            <a:bodyPr wrap="square" rtlCol="0">
              <a:spAutoFit/>
            </a:bodyPr>
            <a:lstStyle/>
            <a:p>
              <a:endParaRPr lang="fr-FR" sz="2400" dirty="0">
                <a:solidFill>
                  <a:prstClr val="white"/>
                </a:solidFill>
                <a:latin typeface="Century Gothic" pitchFamily="34" charset="0"/>
              </a:endParaRPr>
            </a:p>
          </p:txBody>
        </p:sp>
      </p:grpSp>
      <p:sp>
        <p:nvSpPr>
          <p:cNvPr id="117" name="Rectangle 116">
            <a:extLst>
              <a:ext uri="{FF2B5EF4-FFF2-40B4-BE49-F238E27FC236}">
                <a16:creationId xmlns:a16="http://schemas.microsoft.com/office/drawing/2014/main" id="{101EE087-878E-C0C6-DD6D-461C652469F2}"/>
              </a:ext>
            </a:extLst>
          </p:cNvPr>
          <p:cNvSpPr/>
          <p:nvPr/>
        </p:nvSpPr>
        <p:spPr>
          <a:xfrm>
            <a:off x="2014609" y="5159521"/>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prstClr val="white"/>
                </a:solidFill>
                <a:latin typeface="Century Gothic" pitchFamily="34" charset="0"/>
              </a:rPr>
              <a:t>VI</a:t>
            </a:r>
          </a:p>
        </p:txBody>
      </p:sp>
      <p:sp>
        <p:nvSpPr>
          <p:cNvPr id="118" name="Rectangle 117">
            <a:extLst>
              <a:ext uri="{FF2B5EF4-FFF2-40B4-BE49-F238E27FC236}">
                <a16:creationId xmlns:a16="http://schemas.microsoft.com/office/drawing/2014/main" id="{239B5A1F-E682-8CC9-570F-60CF7FF777B1}"/>
              </a:ext>
            </a:extLst>
          </p:cNvPr>
          <p:cNvSpPr/>
          <p:nvPr/>
        </p:nvSpPr>
        <p:spPr>
          <a:xfrm>
            <a:off x="2689776" y="5243922"/>
            <a:ext cx="1568058" cy="400110"/>
          </a:xfrm>
          <a:prstGeom prst="rect">
            <a:avLst/>
          </a:prstGeom>
        </p:spPr>
        <p:txBody>
          <a:bodyPr wrap="none">
            <a:spAutoFit/>
          </a:bodyPr>
          <a:lstStyle/>
          <a:p>
            <a:r>
              <a:rPr lang="fr-FR" sz="2000" dirty="0">
                <a:solidFill>
                  <a:prstClr val="white"/>
                </a:solidFill>
                <a:latin typeface="Century Gothic" pitchFamily="34" charset="0"/>
              </a:rPr>
              <a:t>Conclusion</a:t>
            </a:r>
          </a:p>
        </p:txBody>
      </p:sp>
    </p:spTree>
    <p:extLst>
      <p:ext uri="{BB962C8B-B14F-4D97-AF65-F5344CB8AC3E}">
        <p14:creationId xmlns:p14="http://schemas.microsoft.com/office/powerpoint/2010/main" val="20838706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2" presetClass="entr" presetSubtype="2" fill="hold" grpId="0" nodeType="withEffect">
                                  <p:stCondLst>
                                    <p:cond delay="0"/>
                                  </p:stCondLst>
                                  <p:childTnLst>
                                    <p:set>
                                      <p:cBhvr>
                                        <p:cTn id="9" dur="1" fill="hold">
                                          <p:stCondLst>
                                            <p:cond delay="0"/>
                                          </p:stCondLst>
                                        </p:cTn>
                                        <p:tgtEl>
                                          <p:spTgt spid="170"/>
                                        </p:tgtEl>
                                        <p:attrNameLst>
                                          <p:attrName>style.visibility</p:attrName>
                                        </p:attrNameLst>
                                      </p:cBhvr>
                                      <p:to>
                                        <p:strVal val="visible"/>
                                      </p:to>
                                    </p:set>
                                    <p:anim calcmode="lin" valueType="num">
                                      <p:cBhvr additive="base">
                                        <p:cTn id="10" dur="1000" fill="hold"/>
                                        <p:tgtEl>
                                          <p:spTgt spid="170"/>
                                        </p:tgtEl>
                                        <p:attrNameLst>
                                          <p:attrName>ppt_x</p:attrName>
                                        </p:attrNameLst>
                                      </p:cBhvr>
                                      <p:tavLst>
                                        <p:tav tm="0">
                                          <p:val>
                                            <p:strVal val="1+#ppt_w/2"/>
                                          </p:val>
                                        </p:tav>
                                        <p:tav tm="100000">
                                          <p:val>
                                            <p:strVal val="#ppt_x"/>
                                          </p:val>
                                        </p:tav>
                                      </p:tavLst>
                                    </p:anim>
                                    <p:anim calcmode="lin" valueType="num">
                                      <p:cBhvr additive="base">
                                        <p:cTn id="11" dur="1000" fill="hold"/>
                                        <p:tgtEl>
                                          <p:spTgt spid="170"/>
                                        </p:tgtEl>
                                        <p:attrNameLst>
                                          <p:attrName>ppt_y</p:attrName>
                                        </p:attrNameLst>
                                      </p:cBhvr>
                                      <p:tavLst>
                                        <p:tav tm="0">
                                          <p:val>
                                            <p:strVal val="#ppt_y"/>
                                          </p:val>
                                        </p:tav>
                                        <p:tav tm="100000">
                                          <p:val>
                                            <p:strVal val="#ppt_y"/>
                                          </p:val>
                                        </p:tav>
                                      </p:tavLst>
                                    </p:anim>
                                  </p:childTnLst>
                                </p:cTn>
                              </p:par>
                              <p:par>
                                <p:cTn id="12" presetID="2" presetClass="entr" presetSubtype="2" accel="50000" fill="hold" grpId="0" nodeType="withEffect">
                                  <p:stCondLst>
                                    <p:cond delay="0"/>
                                  </p:stCondLst>
                                  <p:childTnLst>
                                    <p:set>
                                      <p:cBhvr>
                                        <p:cTn id="13" dur="1" fill="hold">
                                          <p:stCondLst>
                                            <p:cond delay="0"/>
                                          </p:stCondLst>
                                        </p:cTn>
                                        <p:tgtEl>
                                          <p:spTgt spid="171"/>
                                        </p:tgtEl>
                                        <p:attrNameLst>
                                          <p:attrName>style.visibility</p:attrName>
                                        </p:attrNameLst>
                                      </p:cBhvr>
                                      <p:to>
                                        <p:strVal val="visible"/>
                                      </p:to>
                                    </p:set>
                                    <p:anim calcmode="lin" valueType="num">
                                      <p:cBhvr additive="base">
                                        <p:cTn id="14" dur="1000" fill="hold"/>
                                        <p:tgtEl>
                                          <p:spTgt spid="171"/>
                                        </p:tgtEl>
                                        <p:attrNameLst>
                                          <p:attrName>ppt_x</p:attrName>
                                        </p:attrNameLst>
                                      </p:cBhvr>
                                      <p:tavLst>
                                        <p:tav tm="0">
                                          <p:val>
                                            <p:strVal val="1+#ppt_w/2"/>
                                          </p:val>
                                        </p:tav>
                                        <p:tav tm="100000">
                                          <p:val>
                                            <p:strVal val="#ppt_x"/>
                                          </p:val>
                                        </p:tav>
                                      </p:tavLst>
                                    </p:anim>
                                    <p:anim calcmode="lin" valueType="num">
                                      <p:cBhvr additive="base">
                                        <p:cTn id="15" dur="1000" fill="hold"/>
                                        <p:tgtEl>
                                          <p:spTgt spid="171"/>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0"/>
                                  </p:stCondLst>
                                  <p:childTnLst>
                                    <p:set>
                                      <p:cBhvr>
                                        <p:cTn id="17" dur="1" fill="hold">
                                          <p:stCondLst>
                                            <p:cond delay="0"/>
                                          </p:stCondLst>
                                        </p:cTn>
                                        <p:tgtEl>
                                          <p:spTgt spid="45"/>
                                        </p:tgtEl>
                                        <p:attrNameLst>
                                          <p:attrName>style.visibility</p:attrName>
                                        </p:attrNameLst>
                                      </p:cBhvr>
                                      <p:to>
                                        <p:strVal val="visible"/>
                                      </p:to>
                                    </p:set>
                                    <p:anim calcmode="lin" valueType="num">
                                      <p:cBhvr additive="base">
                                        <p:cTn id="18" dur="1200" fill="hold"/>
                                        <p:tgtEl>
                                          <p:spTgt spid="45"/>
                                        </p:tgtEl>
                                        <p:attrNameLst>
                                          <p:attrName>ppt_x</p:attrName>
                                        </p:attrNameLst>
                                      </p:cBhvr>
                                      <p:tavLst>
                                        <p:tav tm="0">
                                          <p:val>
                                            <p:strVal val="0-#ppt_w/2"/>
                                          </p:val>
                                        </p:tav>
                                        <p:tav tm="100000">
                                          <p:val>
                                            <p:strVal val="#ppt_x"/>
                                          </p:val>
                                        </p:tav>
                                      </p:tavLst>
                                    </p:anim>
                                    <p:anim calcmode="lin" valueType="num">
                                      <p:cBhvr additive="base">
                                        <p:cTn id="19" dur="1200" fill="hold"/>
                                        <p:tgtEl>
                                          <p:spTgt spid="45"/>
                                        </p:tgtEl>
                                        <p:attrNameLst>
                                          <p:attrName>ppt_y</p:attrName>
                                        </p:attrNameLst>
                                      </p:cBhvr>
                                      <p:tavLst>
                                        <p:tav tm="0">
                                          <p:val>
                                            <p:strVal val="#ppt_y"/>
                                          </p:val>
                                        </p:tav>
                                        <p:tav tm="100000">
                                          <p:val>
                                            <p:strVal val="#ppt_y"/>
                                          </p:val>
                                        </p:tav>
                                      </p:tavLst>
                                    </p:anim>
                                  </p:childTnLst>
                                </p:cTn>
                              </p:par>
                              <p:par>
                                <p:cTn id="20" presetID="50" presetClass="entr" presetSubtype="0" decel="100000" fill="hold" grpId="0" nodeType="withEffect">
                                  <p:stCondLst>
                                    <p:cond delay="0"/>
                                  </p:stCondLst>
                                  <p:childTnLst>
                                    <p:set>
                                      <p:cBhvr>
                                        <p:cTn id="21" dur="1" fill="hold">
                                          <p:stCondLst>
                                            <p:cond delay="0"/>
                                          </p:stCondLst>
                                        </p:cTn>
                                        <p:tgtEl>
                                          <p:spTgt spid="52"/>
                                        </p:tgtEl>
                                        <p:attrNameLst>
                                          <p:attrName>style.visibility</p:attrName>
                                        </p:attrNameLst>
                                      </p:cBhvr>
                                      <p:to>
                                        <p:strVal val="visible"/>
                                      </p:to>
                                    </p:set>
                                    <p:anim calcmode="lin" valueType="num">
                                      <p:cBhvr>
                                        <p:cTn id="22" dur="1000" fill="hold"/>
                                        <p:tgtEl>
                                          <p:spTgt spid="52"/>
                                        </p:tgtEl>
                                        <p:attrNameLst>
                                          <p:attrName>ppt_w</p:attrName>
                                        </p:attrNameLst>
                                      </p:cBhvr>
                                      <p:tavLst>
                                        <p:tav tm="0">
                                          <p:val>
                                            <p:strVal val="#ppt_w+.3"/>
                                          </p:val>
                                        </p:tav>
                                        <p:tav tm="100000">
                                          <p:val>
                                            <p:strVal val="#ppt_w"/>
                                          </p:val>
                                        </p:tav>
                                      </p:tavLst>
                                    </p:anim>
                                    <p:anim calcmode="lin" valueType="num">
                                      <p:cBhvr>
                                        <p:cTn id="23" dur="1000" fill="hold"/>
                                        <p:tgtEl>
                                          <p:spTgt spid="52"/>
                                        </p:tgtEl>
                                        <p:attrNameLst>
                                          <p:attrName>ppt_h</p:attrName>
                                        </p:attrNameLst>
                                      </p:cBhvr>
                                      <p:tavLst>
                                        <p:tav tm="0">
                                          <p:val>
                                            <p:strVal val="#ppt_h"/>
                                          </p:val>
                                        </p:tav>
                                        <p:tav tm="100000">
                                          <p:val>
                                            <p:strVal val="#ppt_h"/>
                                          </p:val>
                                        </p:tav>
                                      </p:tavLst>
                                    </p:anim>
                                    <p:animEffect transition="in" filter="fade">
                                      <p:cBhvr>
                                        <p:cTn id="24" dur="1000"/>
                                        <p:tgtEl>
                                          <p:spTgt spid="52"/>
                                        </p:tgtEl>
                                      </p:cBhvr>
                                    </p:animEffect>
                                  </p:childTnLst>
                                </p:cTn>
                              </p:par>
                              <p:par>
                                <p:cTn id="25" presetID="2" presetClass="entr" presetSubtype="8" fill="hold" nodeType="withEffect">
                                  <p:stCondLst>
                                    <p:cond delay="0"/>
                                  </p:stCondLst>
                                  <p:childTnLst>
                                    <p:set>
                                      <p:cBhvr>
                                        <p:cTn id="26" dur="1" fill="hold">
                                          <p:stCondLst>
                                            <p:cond delay="0"/>
                                          </p:stCondLst>
                                        </p:cTn>
                                        <p:tgtEl>
                                          <p:spTgt spid="89"/>
                                        </p:tgtEl>
                                        <p:attrNameLst>
                                          <p:attrName>style.visibility</p:attrName>
                                        </p:attrNameLst>
                                      </p:cBhvr>
                                      <p:to>
                                        <p:strVal val="visible"/>
                                      </p:to>
                                    </p:set>
                                    <p:anim calcmode="lin" valueType="num">
                                      <p:cBhvr additive="base">
                                        <p:cTn id="27" dur="1200" fill="hold"/>
                                        <p:tgtEl>
                                          <p:spTgt spid="89"/>
                                        </p:tgtEl>
                                        <p:attrNameLst>
                                          <p:attrName>ppt_x</p:attrName>
                                        </p:attrNameLst>
                                      </p:cBhvr>
                                      <p:tavLst>
                                        <p:tav tm="0">
                                          <p:val>
                                            <p:strVal val="0-#ppt_w/2"/>
                                          </p:val>
                                        </p:tav>
                                        <p:tav tm="100000">
                                          <p:val>
                                            <p:strVal val="#ppt_x"/>
                                          </p:val>
                                        </p:tav>
                                      </p:tavLst>
                                    </p:anim>
                                    <p:anim calcmode="lin" valueType="num">
                                      <p:cBhvr additive="base">
                                        <p:cTn id="28" dur="1200" fill="hold"/>
                                        <p:tgtEl>
                                          <p:spTgt spid="89"/>
                                        </p:tgtEl>
                                        <p:attrNameLst>
                                          <p:attrName>ppt_y</p:attrName>
                                        </p:attrNameLst>
                                      </p:cBhvr>
                                      <p:tavLst>
                                        <p:tav tm="0">
                                          <p:val>
                                            <p:strVal val="#ppt_y"/>
                                          </p:val>
                                        </p:tav>
                                        <p:tav tm="100000">
                                          <p:val>
                                            <p:strVal val="#ppt_y"/>
                                          </p:val>
                                        </p:tav>
                                      </p:tavLst>
                                    </p:anim>
                                  </p:childTnLst>
                                </p:cTn>
                              </p:par>
                              <p:par>
                                <p:cTn id="29" presetID="50" presetClass="entr" presetSubtype="0" decel="100000" fill="hold" grpId="0" nodeType="withEffect">
                                  <p:stCondLst>
                                    <p:cond delay="0"/>
                                  </p:stCondLst>
                                  <p:childTnLst>
                                    <p:set>
                                      <p:cBhvr>
                                        <p:cTn id="30" dur="1" fill="hold">
                                          <p:stCondLst>
                                            <p:cond delay="0"/>
                                          </p:stCondLst>
                                        </p:cTn>
                                        <p:tgtEl>
                                          <p:spTgt spid="93"/>
                                        </p:tgtEl>
                                        <p:attrNameLst>
                                          <p:attrName>style.visibility</p:attrName>
                                        </p:attrNameLst>
                                      </p:cBhvr>
                                      <p:to>
                                        <p:strVal val="visible"/>
                                      </p:to>
                                    </p:set>
                                    <p:anim calcmode="lin" valueType="num">
                                      <p:cBhvr>
                                        <p:cTn id="31" dur="1000" fill="hold"/>
                                        <p:tgtEl>
                                          <p:spTgt spid="93"/>
                                        </p:tgtEl>
                                        <p:attrNameLst>
                                          <p:attrName>ppt_w</p:attrName>
                                        </p:attrNameLst>
                                      </p:cBhvr>
                                      <p:tavLst>
                                        <p:tav tm="0">
                                          <p:val>
                                            <p:strVal val="#ppt_w+.3"/>
                                          </p:val>
                                        </p:tav>
                                        <p:tav tm="100000">
                                          <p:val>
                                            <p:strVal val="#ppt_w"/>
                                          </p:val>
                                        </p:tav>
                                      </p:tavLst>
                                    </p:anim>
                                    <p:anim calcmode="lin" valueType="num">
                                      <p:cBhvr>
                                        <p:cTn id="32" dur="1000" fill="hold"/>
                                        <p:tgtEl>
                                          <p:spTgt spid="93"/>
                                        </p:tgtEl>
                                        <p:attrNameLst>
                                          <p:attrName>ppt_h</p:attrName>
                                        </p:attrNameLst>
                                      </p:cBhvr>
                                      <p:tavLst>
                                        <p:tav tm="0">
                                          <p:val>
                                            <p:strVal val="#ppt_h"/>
                                          </p:val>
                                        </p:tav>
                                        <p:tav tm="100000">
                                          <p:val>
                                            <p:strVal val="#ppt_h"/>
                                          </p:val>
                                        </p:tav>
                                      </p:tavLst>
                                    </p:anim>
                                    <p:animEffect transition="in" filter="fade">
                                      <p:cBhvr>
                                        <p:cTn id="33" dur="1000"/>
                                        <p:tgtEl>
                                          <p:spTgt spid="93"/>
                                        </p:tgtEl>
                                      </p:cBhvr>
                                    </p:animEffect>
                                  </p:childTnLst>
                                </p:cTn>
                              </p:par>
                              <p:par>
                                <p:cTn id="34" presetID="2" presetClass="entr" presetSubtype="8" fill="hold" nodeType="withEffect">
                                  <p:stCondLst>
                                    <p:cond delay="0"/>
                                  </p:stCondLst>
                                  <p:childTnLst>
                                    <p:set>
                                      <p:cBhvr>
                                        <p:cTn id="35" dur="1" fill="hold">
                                          <p:stCondLst>
                                            <p:cond delay="0"/>
                                          </p:stCondLst>
                                        </p:cTn>
                                        <p:tgtEl>
                                          <p:spTgt spid="95"/>
                                        </p:tgtEl>
                                        <p:attrNameLst>
                                          <p:attrName>style.visibility</p:attrName>
                                        </p:attrNameLst>
                                      </p:cBhvr>
                                      <p:to>
                                        <p:strVal val="visible"/>
                                      </p:to>
                                    </p:set>
                                    <p:anim calcmode="lin" valueType="num">
                                      <p:cBhvr additive="base">
                                        <p:cTn id="36" dur="1200" fill="hold"/>
                                        <p:tgtEl>
                                          <p:spTgt spid="95"/>
                                        </p:tgtEl>
                                        <p:attrNameLst>
                                          <p:attrName>ppt_x</p:attrName>
                                        </p:attrNameLst>
                                      </p:cBhvr>
                                      <p:tavLst>
                                        <p:tav tm="0">
                                          <p:val>
                                            <p:strVal val="0-#ppt_w/2"/>
                                          </p:val>
                                        </p:tav>
                                        <p:tav tm="100000">
                                          <p:val>
                                            <p:strVal val="#ppt_x"/>
                                          </p:val>
                                        </p:tav>
                                      </p:tavLst>
                                    </p:anim>
                                    <p:anim calcmode="lin" valueType="num">
                                      <p:cBhvr additive="base">
                                        <p:cTn id="37" dur="1200" fill="hold"/>
                                        <p:tgtEl>
                                          <p:spTgt spid="95"/>
                                        </p:tgtEl>
                                        <p:attrNameLst>
                                          <p:attrName>ppt_y</p:attrName>
                                        </p:attrNameLst>
                                      </p:cBhvr>
                                      <p:tavLst>
                                        <p:tav tm="0">
                                          <p:val>
                                            <p:strVal val="#ppt_y"/>
                                          </p:val>
                                        </p:tav>
                                        <p:tav tm="100000">
                                          <p:val>
                                            <p:strVal val="#ppt_y"/>
                                          </p:val>
                                        </p:tav>
                                      </p:tavLst>
                                    </p:anim>
                                  </p:childTnLst>
                                </p:cTn>
                              </p:par>
                              <p:par>
                                <p:cTn id="38" presetID="50" presetClass="entr" presetSubtype="0" decel="100000" fill="hold" grpId="0" nodeType="withEffect">
                                  <p:stCondLst>
                                    <p:cond delay="0"/>
                                  </p:stCondLst>
                                  <p:childTnLst>
                                    <p:set>
                                      <p:cBhvr>
                                        <p:cTn id="39" dur="1" fill="hold">
                                          <p:stCondLst>
                                            <p:cond delay="0"/>
                                          </p:stCondLst>
                                        </p:cTn>
                                        <p:tgtEl>
                                          <p:spTgt spid="99"/>
                                        </p:tgtEl>
                                        <p:attrNameLst>
                                          <p:attrName>style.visibility</p:attrName>
                                        </p:attrNameLst>
                                      </p:cBhvr>
                                      <p:to>
                                        <p:strVal val="visible"/>
                                      </p:to>
                                    </p:set>
                                    <p:anim calcmode="lin" valueType="num">
                                      <p:cBhvr>
                                        <p:cTn id="40" dur="1000" fill="hold"/>
                                        <p:tgtEl>
                                          <p:spTgt spid="99"/>
                                        </p:tgtEl>
                                        <p:attrNameLst>
                                          <p:attrName>ppt_w</p:attrName>
                                        </p:attrNameLst>
                                      </p:cBhvr>
                                      <p:tavLst>
                                        <p:tav tm="0">
                                          <p:val>
                                            <p:strVal val="#ppt_w+.3"/>
                                          </p:val>
                                        </p:tav>
                                        <p:tav tm="100000">
                                          <p:val>
                                            <p:strVal val="#ppt_w"/>
                                          </p:val>
                                        </p:tav>
                                      </p:tavLst>
                                    </p:anim>
                                    <p:anim calcmode="lin" valueType="num">
                                      <p:cBhvr>
                                        <p:cTn id="41" dur="1000" fill="hold"/>
                                        <p:tgtEl>
                                          <p:spTgt spid="99"/>
                                        </p:tgtEl>
                                        <p:attrNameLst>
                                          <p:attrName>ppt_h</p:attrName>
                                        </p:attrNameLst>
                                      </p:cBhvr>
                                      <p:tavLst>
                                        <p:tav tm="0">
                                          <p:val>
                                            <p:strVal val="#ppt_h"/>
                                          </p:val>
                                        </p:tav>
                                        <p:tav tm="100000">
                                          <p:val>
                                            <p:strVal val="#ppt_h"/>
                                          </p:val>
                                        </p:tav>
                                      </p:tavLst>
                                    </p:anim>
                                    <p:animEffect transition="in" filter="fade">
                                      <p:cBhvr>
                                        <p:cTn id="42" dur="1000"/>
                                        <p:tgtEl>
                                          <p:spTgt spid="99"/>
                                        </p:tgtEl>
                                      </p:cBhvr>
                                    </p:animEffect>
                                  </p:childTnLst>
                                </p:cTn>
                              </p:par>
                              <p:par>
                                <p:cTn id="43" presetID="2" presetClass="entr" presetSubtype="8" fill="hold" nodeType="withEffect">
                                  <p:stCondLst>
                                    <p:cond delay="0"/>
                                  </p:stCondLst>
                                  <p:childTnLst>
                                    <p:set>
                                      <p:cBhvr>
                                        <p:cTn id="44" dur="1" fill="hold">
                                          <p:stCondLst>
                                            <p:cond delay="0"/>
                                          </p:stCondLst>
                                        </p:cTn>
                                        <p:tgtEl>
                                          <p:spTgt spid="101"/>
                                        </p:tgtEl>
                                        <p:attrNameLst>
                                          <p:attrName>style.visibility</p:attrName>
                                        </p:attrNameLst>
                                      </p:cBhvr>
                                      <p:to>
                                        <p:strVal val="visible"/>
                                      </p:to>
                                    </p:set>
                                    <p:anim calcmode="lin" valueType="num">
                                      <p:cBhvr additive="base">
                                        <p:cTn id="45" dur="1200" fill="hold"/>
                                        <p:tgtEl>
                                          <p:spTgt spid="101"/>
                                        </p:tgtEl>
                                        <p:attrNameLst>
                                          <p:attrName>ppt_x</p:attrName>
                                        </p:attrNameLst>
                                      </p:cBhvr>
                                      <p:tavLst>
                                        <p:tav tm="0">
                                          <p:val>
                                            <p:strVal val="0-#ppt_w/2"/>
                                          </p:val>
                                        </p:tav>
                                        <p:tav tm="100000">
                                          <p:val>
                                            <p:strVal val="#ppt_x"/>
                                          </p:val>
                                        </p:tav>
                                      </p:tavLst>
                                    </p:anim>
                                    <p:anim calcmode="lin" valueType="num">
                                      <p:cBhvr additive="base">
                                        <p:cTn id="46" dur="1200" fill="hold"/>
                                        <p:tgtEl>
                                          <p:spTgt spid="101"/>
                                        </p:tgtEl>
                                        <p:attrNameLst>
                                          <p:attrName>ppt_y</p:attrName>
                                        </p:attrNameLst>
                                      </p:cBhvr>
                                      <p:tavLst>
                                        <p:tav tm="0">
                                          <p:val>
                                            <p:strVal val="#ppt_y"/>
                                          </p:val>
                                        </p:tav>
                                        <p:tav tm="100000">
                                          <p:val>
                                            <p:strVal val="#ppt_y"/>
                                          </p:val>
                                        </p:tav>
                                      </p:tavLst>
                                    </p:anim>
                                  </p:childTnLst>
                                </p:cTn>
                              </p:par>
                              <p:par>
                                <p:cTn id="47" presetID="50" presetClass="entr" presetSubtype="0" decel="100000" fill="hold" grpId="0" nodeType="withEffect">
                                  <p:stCondLst>
                                    <p:cond delay="0"/>
                                  </p:stCondLst>
                                  <p:childTnLst>
                                    <p:set>
                                      <p:cBhvr>
                                        <p:cTn id="48" dur="1" fill="hold">
                                          <p:stCondLst>
                                            <p:cond delay="0"/>
                                          </p:stCondLst>
                                        </p:cTn>
                                        <p:tgtEl>
                                          <p:spTgt spid="105"/>
                                        </p:tgtEl>
                                        <p:attrNameLst>
                                          <p:attrName>style.visibility</p:attrName>
                                        </p:attrNameLst>
                                      </p:cBhvr>
                                      <p:to>
                                        <p:strVal val="visible"/>
                                      </p:to>
                                    </p:set>
                                    <p:anim calcmode="lin" valueType="num">
                                      <p:cBhvr>
                                        <p:cTn id="49" dur="1000" fill="hold"/>
                                        <p:tgtEl>
                                          <p:spTgt spid="105"/>
                                        </p:tgtEl>
                                        <p:attrNameLst>
                                          <p:attrName>ppt_w</p:attrName>
                                        </p:attrNameLst>
                                      </p:cBhvr>
                                      <p:tavLst>
                                        <p:tav tm="0">
                                          <p:val>
                                            <p:strVal val="#ppt_w+.3"/>
                                          </p:val>
                                        </p:tav>
                                        <p:tav tm="100000">
                                          <p:val>
                                            <p:strVal val="#ppt_w"/>
                                          </p:val>
                                        </p:tav>
                                      </p:tavLst>
                                    </p:anim>
                                    <p:anim calcmode="lin" valueType="num">
                                      <p:cBhvr>
                                        <p:cTn id="50" dur="1000" fill="hold"/>
                                        <p:tgtEl>
                                          <p:spTgt spid="105"/>
                                        </p:tgtEl>
                                        <p:attrNameLst>
                                          <p:attrName>ppt_h</p:attrName>
                                        </p:attrNameLst>
                                      </p:cBhvr>
                                      <p:tavLst>
                                        <p:tav tm="0">
                                          <p:val>
                                            <p:strVal val="#ppt_h"/>
                                          </p:val>
                                        </p:tav>
                                        <p:tav tm="100000">
                                          <p:val>
                                            <p:strVal val="#ppt_h"/>
                                          </p:val>
                                        </p:tav>
                                      </p:tavLst>
                                    </p:anim>
                                    <p:animEffect transition="in" filter="fade">
                                      <p:cBhvr>
                                        <p:cTn id="51" dur="1000"/>
                                        <p:tgtEl>
                                          <p:spTgt spid="105"/>
                                        </p:tgtEl>
                                      </p:cBhvr>
                                    </p:animEffect>
                                  </p:childTnLst>
                                </p:cTn>
                              </p:par>
                              <p:par>
                                <p:cTn id="52" presetID="2" presetClass="entr" presetSubtype="8" fill="hold" nodeType="withEffect">
                                  <p:stCondLst>
                                    <p:cond delay="0"/>
                                  </p:stCondLst>
                                  <p:childTnLst>
                                    <p:set>
                                      <p:cBhvr>
                                        <p:cTn id="53" dur="1" fill="hold">
                                          <p:stCondLst>
                                            <p:cond delay="0"/>
                                          </p:stCondLst>
                                        </p:cTn>
                                        <p:tgtEl>
                                          <p:spTgt spid="107"/>
                                        </p:tgtEl>
                                        <p:attrNameLst>
                                          <p:attrName>style.visibility</p:attrName>
                                        </p:attrNameLst>
                                      </p:cBhvr>
                                      <p:to>
                                        <p:strVal val="visible"/>
                                      </p:to>
                                    </p:set>
                                    <p:anim calcmode="lin" valueType="num">
                                      <p:cBhvr additive="base">
                                        <p:cTn id="54" dur="1200" fill="hold"/>
                                        <p:tgtEl>
                                          <p:spTgt spid="107"/>
                                        </p:tgtEl>
                                        <p:attrNameLst>
                                          <p:attrName>ppt_x</p:attrName>
                                        </p:attrNameLst>
                                      </p:cBhvr>
                                      <p:tavLst>
                                        <p:tav tm="0">
                                          <p:val>
                                            <p:strVal val="0-#ppt_w/2"/>
                                          </p:val>
                                        </p:tav>
                                        <p:tav tm="100000">
                                          <p:val>
                                            <p:strVal val="#ppt_x"/>
                                          </p:val>
                                        </p:tav>
                                      </p:tavLst>
                                    </p:anim>
                                    <p:anim calcmode="lin" valueType="num">
                                      <p:cBhvr additive="base">
                                        <p:cTn id="55" dur="1200" fill="hold"/>
                                        <p:tgtEl>
                                          <p:spTgt spid="107"/>
                                        </p:tgtEl>
                                        <p:attrNameLst>
                                          <p:attrName>ppt_y</p:attrName>
                                        </p:attrNameLst>
                                      </p:cBhvr>
                                      <p:tavLst>
                                        <p:tav tm="0">
                                          <p:val>
                                            <p:strVal val="#ppt_y"/>
                                          </p:val>
                                        </p:tav>
                                        <p:tav tm="100000">
                                          <p:val>
                                            <p:strVal val="#ppt_y"/>
                                          </p:val>
                                        </p:tav>
                                      </p:tavLst>
                                    </p:anim>
                                  </p:childTnLst>
                                </p:cTn>
                              </p:par>
                              <p:par>
                                <p:cTn id="56" presetID="50" presetClass="entr" presetSubtype="0" decel="100000" fill="hold" grpId="0" nodeType="withEffect">
                                  <p:stCondLst>
                                    <p:cond delay="0"/>
                                  </p:stCondLst>
                                  <p:childTnLst>
                                    <p:set>
                                      <p:cBhvr>
                                        <p:cTn id="57" dur="1" fill="hold">
                                          <p:stCondLst>
                                            <p:cond delay="0"/>
                                          </p:stCondLst>
                                        </p:cTn>
                                        <p:tgtEl>
                                          <p:spTgt spid="111"/>
                                        </p:tgtEl>
                                        <p:attrNameLst>
                                          <p:attrName>style.visibility</p:attrName>
                                        </p:attrNameLst>
                                      </p:cBhvr>
                                      <p:to>
                                        <p:strVal val="visible"/>
                                      </p:to>
                                    </p:set>
                                    <p:anim calcmode="lin" valueType="num">
                                      <p:cBhvr>
                                        <p:cTn id="58" dur="1000" fill="hold"/>
                                        <p:tgtEl>
                                          <p:spTgt spid="111"/>
                                        </p:tgtEl>
                                        <p:attrNameLst>
                                          <p:attrName>ppt_w</p:attrName>
                                        </p:attrNameLst>
                                      </p:cBhvr>
                                      <p:tavLst>
                                        <p:tav tm="0">
                                          <p:val>
                                            <p:strVal val="#ppt_w+.3"/>
                                          </p:val>
                                        </p:tav>
                                        <p:tav tm="100000">
                                          <p:val>
                                            <p:strVal val="#ppt_w"/>
                                          </p:val>
                                        </p:tav>
                                      </p:tavLst>
                                    </p:anim>
                                    <p:anim calcmode="lin" valueType="num">
                                      <p:cBhvr>
                                        <p:cTn id="59" dur="1000" fill="hold"/>
                                        <p:tgtEl>
                                          <p:spTgt spid="111"/>
                                        </p:tgtEl>
                                        <p:attrNameLst>
                                          <p:attrName>ppt_h</p:attrName>
                                        </p:attrNameLst>
                                      </p:cBhvr>
                                      <p:tavLst>
                                        <p:tav tm="0">
                                          <p:val>
                                            <p:strVal val="#ppt_h"/>
                                          </p:val>
                                        </p:tav>
                                        <p:tav tm="100000">
                                          <p:val>
                                            <p:strVal val="#ppt_h"/>
                                          </p:val>
                                        </p:tav>
                                      </p:tavLst>
                                    </p:anim>
                                    <p:animEffect transition="in" filter="fade">
                                      <p:cBhvr>
                                        <p:cTn id="60" dur="1000"/>
                                        <p:tgtEl>
                                          <p:spTgt spid="111"/>
                                        </p:tgtEl>
                                      </p:cBhvr>
                                    </p:animEffect>
                                  </p:childTnLst>
                                </p:cTn>
                              </p:par>
                              <p:par>
                                <p:cTn id="61" presetID="2" presetClass="entr" presetSubtype="8" fill="hold" nodeType="withEffect">
                                  <p:stCondLst>
                                    <p:cond delay="0"/>
                                  </p:stCondLst>
                                  <p:childTnLst>
                                    <p:set>
                                      <p:cBhvr>
                                        <p:cTn id="62" dur="1" fill="hold">
                                          <p:stCondLst>
                                            <p:cond delay="0"/>
                                          </p:stCondLst>
                                        </p:cTn>
                                        <p:tgtEl>
                                          <p:spTgt spid="113"/>
                                        </p:tgtEl>
                                        <p:attrNameLst>
                                          <p:attrName>style.visibility</p:attrName>
                                        </p:attrNameLst>
                                      </p:cBhvr>
                                      <p:to>
                                        <p:strVal val="visible"/>
                                      </p:to>
                                    </p:set>
                                    <p:anim calcmode="lin" valueType="num">
                                      <p:cBhvr additive="base">
                                        <p:cTn id="63" dur="1200" fill="hold"/>
                                        <p:tgtEl>
                                          <p:spTgt spid="113"/>
                                        </p:tgtEl>
                                        <p:attrNameLst>
                                          <p:attrName>ppt_x</p:attrName>
                                        </p:attrNameLst>
                                      </p:cBhvr>
                                      <p:tavLst>
                                        <p:tav tm="0">
                                          <p:val>
                                            <p:strVal val="0-#ppt_w/2"/>
                                          </p:val>
                                        </p:tav>
                                        <p:tav tm="100000">
                                          <p:val>
                                            <p:strVal val="#ppt_x"/>
                                          </p:val>
                                        </p:tav>
                                      </p:tavLst>
                                    </p:anim>
                                    <p:anim calcmode="lin" valueType="num">
                                      <p:cBhvr additive="base">
                                        <p:cTn id="64" dur="1200" fill="hold"/>
                                        <p:tgtEl>
                                          <p:spTgt spid="113"/>
                                        </p:tgtEl>
                                        <p:attrNameLst>
                                          <p:attrName>ppt_y</p:attrName>
                                        </p:attrNameLst>
                                      </p:cBhvr>
                                      <p:tavLst>
                                        <p:tav tm="0">
                                          <p:val>
                                            <p:strVal val="#ppt_y"/>
                                          </p:val>
                                        </p:tav>
                                        <p:tav tm="100000">
                                          <p:val>
                                            <p:strVal val="#ppt_y"/>
                                          </p:val>
                                        </p:tav>
                                      </p:tavLst>
                                    </p:anim>
                                  </p:childTnLst>
                                </p:cTn>
                              </p:par>
                              <p:par>
                                <p:cTn id="65" presetID="50" presetClass="entr" presetSubtype="0" decel="100000" fill="hold" grpId="0" nodeType="withEffect">
                                  <p:stCondLst>
                                    <p:cond delay="0"/>
                                  </p:stCondLst>
                                  <p:childTnLst>
                                    <p:set>
                                      <p:cBhvr>
                                        <p:cTn id="66" dur="1" fill="hold">
                                          <p:stCondLst>
                                            <p:cond delay="0"/>
                                          </p:stCondLst>
                                        </p:cTn>
                                        <p:tgtEl>
                                          <p:spTgt spid="117"/>
                                        </p:tgtEl>
                                        <p:attrNameLst>
                                          <p:attrName>style.visibility</p:attrName>
                                        </p:attrNameLst>
                                      </p:cBhvr>
                                      <p:to>
                                        <p:strVal val="visible"/>
                                      </p:to>
                                    </p:set>
                                    <p:anim calcmode="lin" valueType="num">
                                      <p:cBhvr>
                                        <p:cTn id="67" dur="1000" fill="hold"/>
                                        <p:tgtEl>
                                          <p:spTgt spid="117"/>
                                        </p:tgtEl>
                                        <p:attrNameLst>
                                          <p:attrName>ppt_w</p:attrName>
                                        </p:attrNameLst>
                                      </p:cBhvr>
                                      <p:tavLst>
                                        <p:tav tm="0">
                                          <p:val>
                                            <p:strVal val="#ppt_w+.3"/>
                                          </p:val>
                                        </p:tav>
                                        <p:tav tm="100000">
                                          <p:val>
                                            <p:strVal val="#ppt_w"/>
                                          </p:val>
                                        </p:tav>
                                      </p:tavLst>
                                    </p:anim>
                                    <p:anim calcmode="lin" valueType="num">
                                      <p:cBhvr>
                                        <p:cTn id="68" dur="1000" fill="hold"/>
                                        <p:tgtEl>
                                          <p:spTgt spid="117"/>
                                        </p:tgtEl>
                                        <p:attrNameLst>
                                          <p:attrName>ppt_h</p:attrName>
                                        </p:attrNameLst>
                                      </p:cBhvr>
                                      <p:tavLst>
                                        <p:tav tm="0">
                                          <p:val>
                                            <p:strVal val="#ppt_h"/>
                                          </p:val>
                                        </p:tav>
                                        <p:tav tm="100000">
                                          <p:val>
                                            <p:strVal val="#ppt_h"/>
                                          </p:val>
                                        </p:tav>
                                      </p:tavLst>
                                    </p:anim>
                                    <p:animEffect transition="in" filter="fade">
                                      <p:cBhvr>
                                        <p:cTn id="69" dur="10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animBg="1"/>
      <p:bldP spid="171" grpId="0"/>
      <p:bldP spid="52" grpId="0" animBg="1"/>
      <p:bldP spid="55" grpId="0" animBg="1"/>
      <p:bldP spid="93" grpId="0" animBg="1"/>
      <p:bldP spid="99" grpId="0" animBg="1"/>
      <p:bldP spid="105" grpId="0" animBg="1"/>
      <p:bldP spid="111" grpId="0" animBg="1"/>
      <p:bldP spid="11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0"/>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071924-9F88-A5F7-7AAA-79F2C5F7A084}"/>
              </a:ext>
            </a:extLst>
          </p:cNvPr>
          <p:cNvSpPr/>
          <p:nvPr/>
        </p:nvSpPr>
        <p:spPr>
          <a:xfrm>
            <a:off x="5297148" y="290445"/>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t>décentralise</a:t>
            </a:r>
          </a:p>
        </p:txBody>
      </p:sp>
      <p:sp>
        <p:nvSpPr>
          <p:cNvPr id="20" name="Rectangle 19">
            <a:extLst>
              <a:ext uri="{FF2B5EF4-FFF2-40B4-BE49-F238E27FC236}">
                <a16:creationId xmlns:a16="http://schemas.microsoft.com/office/drawing/2014/main" id="{DCE548D9-CA3C-A1ED-0AAF-9A892E8BCD48}"/>
              </a:ext>
            </a:extLst>
          </p:cNvPr>
          <p:cNvSpPr/>
          <p:nvPr/>
        </p:nvSpPr>
        <p:spPr>
          <a:xfrm>
            <a:off x="5301528" y="388188"/>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centralisé</a:t>
            </a:r>
          </a:p>
        </p:txBody>
      </p:sp>
      <p:grpSp>
        <p:nvGrpSpPr>
          <p:cNvPr id="26" name="Groupe 25">
            <a:extLst>
              <a:ext uri="{FF2B5EF4-FFF2-40B4-BE49-F238E27FC236}">
                <a16:creationId xmlns:a16="http://schemas.microsoft.com/office/drawing/2014/main" id="{75A26001-D733-F6CB-768C-97B56C383073}"/>
              </a:ext>
            </a:extLst>
          </p:cNvPr>
          <p:cNvGrpSpPr/>
          <p:nvPr/>
        </p:nvGrpSpPr>
        <p:grpSpPr>
          <a:xfrm>
            <a:off x="5319981" y="252141"/>
            <a:ext cx="1125377" cy="733007"/>
            <a:chOff x="6553116" y="342227"/>
            <a:chExt cx="1125377" cy="733007"/>
          </a:xfrm>
        </p:grpSpPr>
        <p:sp>
          <p:nvSpPr>
            <p:cNvPr id="25" name="Légende : flèche vers le haut 24">
              <a:extLst>
                <a:ext uri="{FF2B5EF4-FFF2-40B4-BE49-F238E27FC236}">
                  <a16:creationId xmlns:a16="http://schemas.microsoft.com/office/drawing/2014/main" id="{6A74392B-2BDD-9A0B-95D3-E6CAA7A10CC9}"/>
                </a:ext>
              </a:extLst>
            </p:cNvPr>
            <p:cNvSpPr/>
            <p:nvPr/>
          </p:nvSpPr>
          <p:spPr>
            <a:xfrm rot="10800000">
              <a:off x="6553116" y="388188"/>
              <a:ext cx="1112430" cy="687046"/>
            </a:xfrm>
            <a:prstGeom prst="upArrowCallou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0EED2EFA-4160-A5DA-1A9C-6B5C071C09AF}"/>
                </a:ext>
              </a:extLst>
            </p:cNvPr>
            <p:cNvSpPr/>
            <p:nvPr/>
          </p:nvSpPr>
          <p:spPr>
            <a:xfrm>
              <a:off x="6560893" y="342227"/>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independent</a:t>
              </a:r>
            </a:p>
          </p:txBody>
        </p:sp>
      </p:grpSp>
      <p:grpSp>
        <p:nvGrpSpPr>
          <p:cNvPr id="2059" name="Group 2058">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2060" name="Freeform: Shape 2059">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Freeform: Shape 2060">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Freeform: Shape 2061">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Freeform: Shape 2062">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e 14">
            <a:extLst>
              <a:ext uri="{FF2B5EF4-FFF2-40B4-BE49-F238E27FC236}">
                <a16:creationId xmlns:a16="http://schemas.microsoft.com/office/drawing/2014/main" id="{526E8ADE-687B-B617-B13F-729C349C5888}"/>
              </a:ext>
            </a:extLst>
          </p:cNvPr>
          <p:cNvGrpSpPr/>
          <p:nvPr/>
        </p:nvGrpSpPr>
        <p:grpSpPr>
          <a:xfrm>
            <a:off x="245217" y="257835"/>
            <a:ext cx="3869584" cy="687045"/>
            <a:chOff x="2606890" y="2132199"/>
            <a:chExt cx="3430150" cy="281018"/>
          </a:xfrm>
        </p:grpSpPr>
        <p:sp>
          <p:nvSpPr>
            <p:cNvPr id="16" name="Rectangle 15">
              <a:extLst>
                <a:ext uri="{FF2B5EF4-FFF2-40B4-BE49-F238E27FC236}">
                  <a16:creationId xmlns:a16="http://schemas.microsoft.com/office/drawing/2014/main" id="{5872DA10-B9F6-2510-677B-FC70096CC20F}"/>
                </a:ext>
              </a:extLst>
            </p:cNvPr>
            <p:cNvSpPr/>
            <p:nvPr/>
          </p:nvSpPr>
          <p:spPr>
            <a:xfrm rot="16200000" flipV="1">
              <a:off x="4094504"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17" name="Rectangle 16">
              <a:extLst>
                <a:ext uri="{FF2B5EF4-FFF2-40B4-BE49-F238E27FC236}">
                  <a16:creationId xmlns:a16="http://schemas.microsoft.com/office/drawing/2014/main" id="{59587A93-5631-AA6E-A8A9-7D22DDB71A90}"/>
                </a:ext>
              </a:extLst>
            </p:cNvPr>
            <p:cNvSpPr/>
            <p:nvPr/>
          </p:nvSpPr>
          <p:spPr>
            <a:xfrm>
              <a:off x="2689776" y="2198427"/>
              <a:ext cx="3347264" cy="138477"/>
            </a:xfrm>
            <a:prstGeom prst="rect">
              <a:avLst/>
            </a:prstGeom>
          </p:spPr>
          <p:txBody>
            <a:bodyPr wrap="square">
              <a:spAutoFit/>
            </a:bodyPr>
            <a:lstStyle/>
            <a:p>
              <a:r>
                <a:rPr lang="fr-FR" sz="1600" dirty="0">
                  <a:solidFill>
                    <a:prstClr val="white"/>
                  </a:solidFill>
                  <a:latin typeface="Century Gothic" pitchFamily="34" charset="0"/>
                </a:rPr>
                <a:t>solutions proposées</a:t>
              </a:r>
            </a:p>
          </p:txBody>
        </p:sp>
      </p:grpSp>
      <p:grpSp>
        <p:nvGrpSpPr>
          <p:cNvPr id="21" name="Groupe 20">
            <a:extLst>
              <a:ext uri="{FF2B5EF4-FFF2-40B4-BE49-F238E27FC236}">
                <a16:creationId xmlns:a16="http://schemas.microsoft.com/office/drawing/2014/main" id="{F75A8353-D952-9479-8296-0B3D30E48F22}"/>
              </a:ext>
            </a:extLst>
          </p:cNvPr>
          <p:cNvGrpSpPr/>
          <p:nvPr/>
        </p:nvGrpSpPr>
        <p:grpSpPr>
          <a:xfrm>
            <a:off x="3996790" y="257834"/>
            <a:ext cx="1266746" cy="687045"/>
            <a:chOff x="2606890" y="2132199"/>
            <a:chExt cx="3430150" cy="281018"/>
          </a:xfrm>
          <a:noFill/>
        </p:grpSpPr>
        <p:sp>
          <p:nvSpPr>
            <p:cNvPr id="22" name="Rectangle 21">
              <a:extLst>
                <a:ext uri="{FF2B5EF4-FFF2-40B4-BE49-F238E27FC236}">
                  <a16:creationId xmlns:a16="http://schemas.microsoft.com/office/drawing/2014/main" id="{02005E32-1570-C165-B806-8A9CD14EC6EE}"/>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23" name="Rectangle 22">
              <a:extLst>
                <a:ext uri="{FF2B5EF4-FFF2-40B4-BE49-F238E27FC236}">
                  <a16:creationId xmlns:a16="http://schemas.microsoft.com/office/drawing/2014/main" id="{E5492EEC-1659-4D5F-8588-EF0023DEC2F0}"/>
                </a:ext>
              </a:extLst>
            </p:cNvPr>
            <p:cNvSpPr/>
            <p:nvPr/>
          </p:nvSpPr>
          <p:spPr>
            <a:xfrm>
              <a:off x="2689777" y="2198427"/>
              <a:ext cx="3347263" cy="113299"/>
            </a:xfrm>
            <a:prstGeom prst="rect">
              <a:avLst/>
            </a:prstGeom>
            <a:grpFill/>
            <a:ln>
              <a:noFill/>
            </a:ln>
          </p:spPr>
          <p:txBody>
            <a:bodyPr wrap="square">
              <a:spAutoFit/>
            </a:bodyPr>
            <a:lstStyle/>
            <a:p>
              <a:r>
                <a:rPr lang="fr-FR" sz="1200" dirty="0">
                  <a:solidFill>
                    <a:schemeClr val="tx1"/>
                  </a:solidFill>
                  <a:latin typeface="Century Gothic" pitchFamily="34" charset="0"/>
                </a:rPr>
                <a:t>Mono agent</a:t>
              </a:r>
            </a:p>
          </p:txBody>
        </p:sp>
      </p:grpSp>
      <p:sp>
        <p:nvSpPr>
          <p:cNvPr id="38" name="Rectangle 37">
            <a:extLst>
              <a:ext uri="{FF2B5EF4-FFF2-40B4-BE49-F238E27FC236}">
                <a16:creationId xmlns:a16="http://schemas.microsoft.com/office/drawing/2014/main" id="{F5AE4047-11F9-73A5-B9E6-659A6891F594}"/>
              </a:ext>
            </a:extLst>
          </p:cNvPr>
          <p:cNvSpPr/>
          <p:nvPr/>
        </p:nvSpPr>
        <p:spPr>
          <a:xfrm>
            <a:off x="5281199" y="252141"/>
            <a:ext cx="1202525" cy="687046"/>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e 39">
            <a:extLst>
              <a:ext uri="{FF2B5EF4-FFF2-40B4-BE49-F238E27FC236}">
                <a16:creationId xmlns:a16="http://schemas.microsoft.com/office/drawing/2014/main" id="{ACBA3BFD-1C2F-2423-CFE9-1488F8C78CAB}"/>
              </a:ext>
            </a:extLst>
          </p:cNvPr>
          <p:cNvGrpSpPr/>
          <p:nvPr/>
        </p:nvGrpSpPr>
        <p:grpSpPr>
          <a:xfrm>
            <a:off x="5294147" y="257834"/>
            <a:ext cx="1266746" cy="687045"/>
            <a:chOff x="2606890" y="2132199"/>
            <a:chExt cx="3430150" cy="281018"/>
          </a:xfrm>
          <a:noFill/>
        </p:grpSpPr>
        <p:sp>
          <p:nvSpPr>
            <p:cNvPr id="41" name="Rectangle 40">
              <a:extLst>
                <a:ext uri="{FF2B5EF4-FFF2-40B4-BE49-F238E27FC236}">
                  <a16:creationId xmlns:a16="http://schemas.microsoft.com/office/drawing/2014/main" id="{D343D5DD-184B-8220-2726-F20000EC9E47}"/>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42" name="Rectangle 41">
              <a:extLst>
                <a:ext uri="{FF2B5EF4-FFF2-40B4-BE49-F238E27FC236}">
                  <a16:creationId xmlns:a16="http://schemas.microsoft.com/office/drawing/2014/main" id="{8EBCDCB2-A207-9B81-9663-EB624C7A7051}"/>
                </a:ext>
              </a:extLst>
            </p:cNvPr>
            <p:cNvSpPr/>
            <p:nvPr/>
          </p:nvSpPr>
          <p:spPr>
            <a:xfrm>
              <a:off x="2689777" y="2198427"/>
              <a:ext cx="3347263" cy="113299"/>
            </a:xfrm>
            <a:prstGeom prst="rect">
              <a:avLst/>
            </a:prstGeom>
            <a:grpFill/>
            <a:ln>
              <a:noFill/>
            </a:ln>
          </p:spPr>
          <p:txBody>
            <a:bodyPr wrap="square">
              <a:spAutoFit/>
            </a:bodyPr>
            <a:lstStyle/>
            <a:p>
              <a:r>
                <a:rPr lang="fr-FR" sz="1200" dirty="0">
                  <a:solidFill>
                    <a:schemeClr val="bg1"/>
                  </a:solidFill>
                  <a:latin typeface="Century Gothic" pitchFamily="34" charset="0"/>
                </a:rPr>
                <a:t>MARL</a:t>
              </a:r>
            </a:p>
          </p:txBody>
        </p:sp>
      </p:grpSp>
      <p:sp>
        <p:nvSpPr>
          <p:cNvPr id="6" name="Rectangle 5">
            <a:extLst>
              <a:ext uri="{FF2B5EF4-FFF2-40B4-BE49-F238E27FC236}">
                <a16:creationId xmlns:a16="http://schemas.microsoft.com/office/drawing/2014/main" id="{5A277DE7-D9CC-53E8-CAA4-C74DEAB3A754}"/>
              </a:ext>
            </a:extLst>
          </p:cNvPr>
          <p:cNvSpPr/>
          <p:nvPr/>
        </p:nvSpPr>
        <p:spPr>
          <a:xfrm>
            <a:off x="8955554"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t>décentralise</a:t>
            </a:r>
          </a:p>
        </p:txBody>
      </p:sp>
      <p:sp>
        <p:nvSpPr>
          <p:cNvPr id="9" name="Légende : flèche vers le haut 8">
            <a:extLst>
              <a:ext uri="{FF2B5EF4-FFF2-40B4-BE49-F238E27FC236}">
                <a16:creationId xmlns:a16="http://schemas.microsoft.com/office/drawing/2014/main" id="{69704327-2670-314B-F4DD-2C97DA476C4B}"/>
              </a:ext>
            </a:extLst>
          </p:cNvPr>
          <p:cNvSpPr/>
          <p:nvPr/>
        </p:nvSpPr>
        <p:spPr>
          <a:xfrm rot="10800000">
            <a:off x="7788765" y="388188"/>
            <a:ext cx="1112430" cy="687046"/>
          </a:xfrm>
          <a:prstGeom prst="upArrowCallou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46A3C7BB-0382-32D6-1D15-917286CF79CD}"/>
              </a:ext>
            </a:extLst>
          </p:cNvPr>
          <p:cNvSpPr/>
          <p:nvPr/>
        </p:nvSpPr>
        <p:spPr>
          <a:xfrm>
            <a:off x="7762653"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centralisé</a:t>
            </a:r>
          </a:p>
        </p:txBody>
      </p:sp>
      <p:sp>
        <p:nvSpPr>
          <p:cNvPr id="10" name="Rectangle 9">
            <a:extLst>
              <a:ext uri="{FF2B5EF4-FFF2-40B4-BE49-F238E27FC236}">
                <a16:creationId xmlns:a16="http://schemas.microsoft.com/office/drawing/2014/main" id="{945FC6D0-3360-BEDD-0AEA-1D72B1B54510}"/>
              </a:ext>
            </a:extLst>
          </p:cNvPr>
          <p:cNvSpPr/>
          <p:nvPr/>
        </p:nvSpPr>
        <p:spPr>
          <a:xfrm>
            <a:off x="6570862"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independent</a:t>
            </a:r>
          </a:p>
        </p:txBody>
      </p:sp>
      <p:sp>
        <p:nvSpPr>
          <p:cNvPr id="2" name="Rectangle : coins arrondis 1">
            <a:extLst>
              <a:ext uri="{FF2B5EF4-FFF2-40B4-BE49-F238E27FC236}">
                <a16:creationId xmlns:a16="http://schemas.microsoft.com/office/drawing/2014/main" id="{FC4B10B6-E2E0-9BAC-1DD0-305186520070}"/>
              </a:ext>
            </a:extLst>
          </p:cNvPr>
          <p:cNvSpPr/>
          <p:nvPr/>
        </p:nvSpPr>
        <p:spPr>
          <a:xfrm>
            <a:off x="6616699" y="3792137"/>
            <a:ext cx="1682014" cy="709863"/>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Network</a:t>
            </a:r>
          </a:p>
        </p:txBody>
      </p:sp>
      <p:sp>
        <p:nvSpPr>
          <p:cNvPr id="3" name="Rectangle : coins arrondis 2">
            <a:extLst>
              <a:ext uri="{FF2B5EF4-FFF2-40B4-BE49-F238E27FC236}">
                <a16:creationId xmlns:a16="http://schemas.microsoft.com/office/drawing/2014/main" id="{1BBBB5B8-DCBC-B225-AB6A-DCA21C6998C4}"/>
              </a:ext>
            </a:extLst>
          </p:cNvPr>
          <p:cNvSpPr/>
          <p:nvPr/>
        </p:nvSpPr>
        <p:spPr>
          <a:xfrm>
            <a:off x="8900870" y="3015507"/>
            <a:ext cx="1150890" cy="440637"/>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cxnSp>
        <p:nvCxnSpPr>
          <p:cNvPr id="4" name="Connecteur : en angle 3">
            <a:extLst>
              <a:ext uri="{FF2B5EF4-FFF2-40B4-BE49-F238E27FC236}">
                <a16:creationId xmlns:a16="http://schemas.microsoft.com/office/drawing/2014/main" id="{180AC8AB-56C3-A7FE-B7C7-E8D9266A9908}"/>
              </a:ext>
            </a:extLst>
          </p:cNvPr>
          <p:cNvCxnSpPr>
            <a:cxnSpLocks/>
            <a:stCxn id="35" idx="0"/>
            <a:endCxn id="2" idx="0"/>
          </p:cNvCxnSpPr>
          <p:nvPr/>
        </p:nvCxnSpPr>
        <p:spPr>
          <a:xfrm rot="16200000" flipH="1" flipV="1">
            <a:off x="8431603" y="1936740"/>
            <a:ext cx="881500" cy="2829294"/>
          </a:xfrm>
          <a:prstGeom prst="bentConnector3">
            <a:avLst>
              <a:gd name="adj1" fmla="val -2593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Connecteur : en angle 4">
            <a:extLst>
              <a:ext uri="{FF2B5EF4-FFF2-40B4-BE49-F238E27FC236}">
                <a16:creationId xmlns:a16="http://schemas.microsoft.com/office/drawing/2014/main" id="{73086047-05CE-5EEF-D6AB-AAE48A746CC5}"/>
              </a:ext>
            </a:extLst>
          </p:cNvPr>
          <p:cNvCxnSpPr>
            <a:cxnSpLocks/>
            <a:stCxn id="2" idx="2"/>
            <a:endCxn id="35" idx="2"/>
          </p:cNvCxnSpPr>
          <p:nvPr/>
        </p:nvCxnSpPr>
        <p:spPr>
          <a:xfrm rot="16200000" flipH="1">
            <a:off x="8363685" y="3596021"/>
            <a:ext cx="1017336" cy="2829294"/>
          </a:xfrm>
          <a:prstGeom prst="bentConnector3">
            <a:avLst>
              <a:gd name="adj1" fmla="val 12247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 coins arrondis 7">
            <a:extLst>
              <a:ext uri="{FF2B5EF4-FFF2-40B4-BE49-F238E27FC236}">
                <a16:creationId xmlns:a16="http://schemas.microsoft.com/office/drawing/2014/main" id="{54F1021F-33EE-287F-7AE9-ED271FB464A4}"/>
              </a:ext>
            </a:extLst>
          </p:cNvPr>
          <p:cNvSpPr/>
          <p:nvPr/>
        </p:nvSpPr>
        <p:spPr>
          <a:xfrm>
            <a:off x="8907220" y="3505050"/>
            <a:ext cx="1150890" cy="440637"/>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14" name="Rectangle : coins arrondis 13">
            <a:extLst>
              <a:ext uri="{FF2B5EF4-FFF2-40B4-BE49-F238E27FC236}">
                <a16:creationId xmlns:a16="http://schemas.microsoft.com/office/drawing/2014/main" id="{9547B973-FE2A-5EC2-6F32-D253446B2F17}"/>
              </a:ext>
            </a:extLst>
          </p:cNvPr>
          <p:cNvSpPr/>
          <p:nvPr/>
        </p:nvSpPr>
        <p:spPr>
          <a:xfrm>
            <a:off x="8913570" y="3994593"/>
            <a:ext cx="1150890" cy="440637"/>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33" name="Rectangle : coins arrondis 32">
            <a:extLst>
              <a:ext uri="{FF2B5EF4-FFF2-40B4-BE49-F238E27FC236}">
                <a16:creationId xmlns:a16="http://schemas.microsoft.com/office/drawing/2014/main" id="{47E1C75A-37D0-BC4D-1C91-806ECF2FFE54}"/>
              </a:ext>
            </a:extLst>
          </p:cNvPr>
          <p:cNvSpPr/>
          <p:nvPr/>
        </p:nvSpPr>
        <p:spPr>
          <a:xfrm>
            <a:off x="8919920" y="4484136"/>
            <a:ext cx="1150890" cy="440637"/>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34" name="Rectangle : coins arrondis 33">
            <a:extLst>
              <a:ext uri="{FF2B5EF4-FFF2-40B4-BE49-F238E27FC236}">
                <a16:creationId xmlns:a16="http://schemas.microsoft.com/office/drawing/2014/main" id="{B8F2D57B-97F4-527B-A00E-AC474F7E6A9A}"/>
              </a:ext>
            </a:extLst>
          </p:cNvPr>
          <p:cNvSpPr/>
          <p:nvPr/>
        </p:nvSpPr>
        <p:spPr>
          <a:xfrm>
            <a:off x="8926270" y="4973679"/>
            <a:ext cx="1150890" cy="440637"/>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35" name="Rectangle : coins arrondis 34">
            <a:extLst>
              <a:ext uri="{FF2B5EF4-FFF2-40B4-BE49-F238E27FC236}">
                <a16:creationId xmlns:a16="http://schemas.microsoft.com/office/drawing/2014/main" id="{80092DA5-4477-8664-CD87-633CC2C45BAA}"/>
              </a:ext>
            </a:extLst>
          </p:cNvPr>
          <p:cNvSpPr/>
          <p:nvPr/>
        </p:nvSpPr>
        <p:spPr>
          <a:xfrm>
            <a:off x="8661400" y="2910637"/>
            <a:ext cx="3251199" cy="2608699"/>
          </a:xfrm>
          <a:prstGeom prst="round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Google Shape;255;p10">
            <a:extLst>
              <a:ext uri="{FF2B5EF4-FFF2-40B4-BE49-F238E27FC236}">
                <a16:creationId xmlns:a16="http://schemas.microsoft.com/office/drawing/2014/main" id="{F7DC6674-C796-325A-B5D4-23132E8E46B6}"/>
              </a:ext>
            </a:extLst>
          </p:cNvPr>
          <p:cNvSpPr txBox="1">
            <a:spLocks noGrp="1"/>
          </p:cNvSpPr>
          <p:nvPr>
            <p:ph type="body" idx="1"/>
          </p:nvPr>
        </p:nvSpPr>
        <p:spPr>
          <a:xfrm>
            <a:off x="54649" y="2676999"/>
            <a:ext cx="5761951" cy="3122667"/>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2000"/>
              <a:buChar char="•"/>
            </a:pPr>
            <a:r>
              <a:rPr lang="fr-FR" sz="1600" dirty="0"/>
              <a:t>Pour résoudre ce problème, nous avons décidé d'introduire un concept qui favorise un </a:t>
            </a:r>
            <a:r>
              <a:rPr lang="fr-FR" sz="1600" b="1" dirty="0"/>
              <a:t>comportement coopératif </a:t>
            </a:r>
            <a:r>
              <a:rPr lang="fr-FR" sz="1600" dirty="0"/>
              <a:t>entre les agents. </a:t>
            </a:r>
            <a:endParaRPr lang="fr-FR" sz="2000" dirty="0"/>
          </a:p>
        </p:txBody>
      </p:sp>
      <p:sp>
        <p:nvSpPr>
          <p:cNvPr id="37" name="Rectangle : coins arrondis 36">
            <a:extLst>
              <a:ext uri="{FF2B5EF4-FFF2-40B4-BE49-F238E27FC236}">
                <a16:creationId xmlns:a16="http://schemas.microsoft.com/office/drawing/2014/main" id="{E2E0DCCB-9D38-22D7-4455-D60019D04171}"/>
              </a:ext>
            </a:extLst>
          </p:cNvPr>
          <p:cNvSpPr/>
          <p:nvPr/>
        </p:nvSpPr>
        <p:spPr>
          <a:xfrm>
            <a:off x="10287000" y="3124200"/>
            <a:ext cx="1346200" cy="2184400"/>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cooperative learning</a:t>
            </a:r>
          </a:p>
        </p:txBody>
      </p:sp>
      <p:sp>
        <p:nvSpPr>
          <p:cNvPr id="43" name="Espace réservé du numéro de diapositive 42">
            <a:extLst>
              <a:ext uri="{FF2B5EF4-FFF2-40B4-BE49-F238E27FC236}">
                <a16:creationId xmlns:a16="http://schemas.microsoft.com/office/drawing/2014/main" id="{6C57B0CE-74E5-B857-BE78-E11CF4AD92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20</a:t>
            </a:fld>
            <a:endParaRPr lang="fr-FR"/>
          </a:p>
        </p:txBody>
      </p:sp>
      <p:sp>
        <p:nvSpPr>
          <p:cNvPr id="44" name="Rectangle 9">
            <a:extLst>
              <a:ext uri="{FF2B5EF4-FFF2-40B4-BE49-F238E27FC236}">
                <a16:creationId xmlns:a16="http://schemas.microsoft.com/office/drawing/2014/main" id="{DEF8582F-CADC-17B6-56F4-116ADE0E0C9A}"/>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spTree>
    <p:extLst>
      <p:ext uri="{BB962C8B-B14F-4D97-AF65-F5344CB8AC3E}">
        <p14:creationId xmlns:p14="http://schemas.microsoft.com/office/powerpoint/2010/main" val="4972568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0"/>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071924-9F88-A5F7-7AAA-79F2C5F7A084}"/>
              </a:ext>
            </a:extLst>
          </p:cNvPr>
          <p:cNvSpPr/>
          <p:nvPr/>
        </p:nvSpPr>
        <p:spPr>
          <a:xfrm>
            <a:off x="5297148" y="290445"/>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t>décentralise</a:t>
            </a:r>
          </a:p>
        </p:txBody>
      </p:sp>
      <p:sp>
        <p:nvSpPr>
          <p:cNvPr id="20" name="Rectangle 19">
            <a:extLst>
              <a:ext uri="{FF2B5EF4-FFF2-40B4-BE49-F238E27FC236}">
                <a16:creationId xmlns:a16="http://schemas.microsoft.com/office/drawing/2014/main" id="{DCE548D9-CA3C-A1ED-0AAF-9A892E8BCD48}"/>
              </a:ext>
            </a:extLst>
          </p:cNvPr>
          <p:cNvSpPr/>
          <p:nvPr/>
        </p:nvSpPr>
        <p:spPr>
          <a:xfrm>
            <a:off x="5301528" y="388188"/>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centralisé</a:t>
            </a:r>
          </a:p>
        </p:txBody>
      </p:sp>
      <p:grpSp>
        <p:nvGrpSpPr>
          <p:cNvPr id="26" name="Groupe 25">
            <a:extLst>
              <a:ext uri="{FF2B5EF4-FFF2-40B4-BE49-F238E27FC236}">
                <a16:creationId xmlns:a16="http://schemas.microsoft.com/office/drawing/2014/main" id="{75A26001-D733-F6CB-768C-97B56C383073}"/>
              </a:ext>
            </a:extLst>
          </p:cNvPr>
          <p:cNvGrpSpPr/>
          <p:nvPr/>
        </p:nvGrpSpPr>
        <p:grpSpPr>
          <a:xfrm>
            <a:off x="5319981" y="252141"/>
            <a:ext cx="1125377" cy="733007"/>
            <a:chOff x="6553116" y="342227"/>
            <a:chExt cx="1125377" cy="733007"/>
          </a:xfrm>
        </p:grpSpPr>
        <p:sp>
          <p:nvSpPr>
            <p:cNvPr id="25" name="Légende : flèche vers le haut 24">
              <a:extLst>
                <a:ext uri="{FF2B5EF4-FFF2-40B4-BE49-F238E27FC236}">
                  <a16:creationId xmlns:a16="http://schemas.microsoft.com/office/drawing/2014/main" id="{6A74392B-2BDD-9A0B-95D3-E6CAA7A10CC9}"/>
                </a:ext>
              </a:extLst>
            </p:cNvPr>
            <p:cNvSpPr/>
            <p:nvPr/>
          </p:nvSpPr>
          <p:spPr>
            <a:xfrm rot="10800000">
              <a:off x="6553116" y="388188"/>
              <a:ext cx="1112430" cy="687046"/>
            </a:xfrm>
            <a:prstGeom prst="upArrowCallou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0EED2EFA-4160-A5DA-1A9C-6B5C071C09AF}"/>
                </a:ext>
              </a:extLst>
            </p:cNvPr>
            <p:cNvSpPr/>
            <p:nvPr/>
          </p:nvSpPr>
          <p:spPr>
            <a:xfrm>
              <a:off x="6560893" y="342227"/>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independent</a:t>
              </a:r>
            </a:p>
          </p:txBody>
        </p:sp>
      </p:grpSp>
      <p:grpSp>
        <p:nvGrpSpPr>
          <p:cNvPr id="2059" name="Group 2058">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2060" name="Freeform: Shape 2059">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Freeform: Shape 2060">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Freeform: Shape 2061">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Freeform: Shape 2062">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e 14">
            <a:extLst>
              <a:ext uri="{FF2B5EF4-FFF2-40B4-BE49-F238E27FC236}">
                <a16:creationId xmlns:a16="http://schemas.microsoft.com/office/drawing/2014/main" id="{526E8ADE-687B-B617-B13F-729C349C5888}"/>
              </a:ext>
            </a:extLst>
          </p:cNvPr>
          <p:cNvGrpSpPr/>
          <p:nvPr/>
        </p:nvGrpSpPr>
        <p:grpSpPr>
          <a:xfrm>
            <a:off x="245217" y="257835"/>
            <a:ext cx="3869584" cy="687045"/>
            <a:chOff x="2606890" y="2132199"/>
            <a:chExt cx="3430150" cy="281018"/>
          </a:xfrm>
        </p:grpSpPr>
        <p:sp>
          <p:nvSpPr>
            <p:cNvPr id="16" name="Rectangle 15">
              <a:extLst>
                <a:ext uri="{FF2B5EF4-FFF2-40B4-BE49-F238E27FC236}">
                  <a16:creationId xmlns:a16="http://schemas.microsoft.com/office/drawing/2014/main" id="{5872DA10-B9F6-2510-677B-FC70096CC20F}"/>
                </a:ext>
              </a:extLst>
            </p:cNvPr>
            <p:cNvSpPr/>
            <p:nvPr/>
          </p:nvSpPr>
          <p:spPr>
            <a:xfrm rot="16200000" flipV="1">
              <a:off x="4094504"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17" name="Rectangle 16">
              <a:extLst>
                <a:ext uri="{FF2B5EF4-FFF2-40B4-BE49-F238E27FC236}">
                  <a16:creationId xmlns:a16="http://schemas.microsoft.com/office/drawing/2014/main" id="{59587A93-5631-AA6E-A8A9-7D22DDB71A90}"/>
                </a:ext>
              </a:extLst>
            </p:cNvPr>
            <p:cNvSpPr/>
            <p:nvPr/>
          </p:nvSpPr>
          <p:spPr>
            <a:xfrm>
              <a:off x="2689776" y="2198427"/>
              <a:ext cx="3347264" cy="138477"/>
            </a:xfrm>
            <a:prstGeom prst="rect">
              <a:avLst/>
            </a:prstGeom>
          </p:spPr>
          <p:txBody>
            <a:bodyPr wrap="square">
              <a:spAutoFit/>
            </a:bodyPr>
            <a:lstStyle/>
            <a:p>
              <a:r>
                <a:rPr lang="fr-FR" sz="1600" dirty="0">
                  <a:solidFill>
                    <a:prstClr val="white"/>
                  </a:solidFill>
                  <a:latin typeface="Century Gothic" pitchFamily="34" charset="0"/>
                </a:rPr>
                <a:t>solutions proposées</a:t>
              </a:r>
            </a:p>
          </p:txBody>
        </p:sp>
      </p:grpSp>
      <p:grpSp>
        <p:nvGrpSpPr>
          <p:cNvPr id="21" name="Groupe 20">
            <a:extLst>
              <a:ext uri="{FF2B5EF4-FFF2-40B4-BE49-F238E27FC236}">
                <a16:creationId xmlns:a16="http://schemas.microsoft.com/office/drawing/2014/main" id="{F75A8353-D952-9479-8296-0B3D30E48F22}"/>
              </a:ext>
            </a:extLst>
          </p:cNvPr>
          <p:cNvGrpSpPr/>
          <p:nvPr/>
        </p:nvGrpSpPr>
        <p:grpSpPr>
          <a:xfrm>
            <a:off x="3996790" y="257834"/>
            <a:ext cx="1266746" cy="687045"/>
            <a:chOff x="2606890" y="2132199"/>
            <a:chExt cx="3430150" cy="281018"/>
          </a:xfrm>
          <a:noFill/>
        </p:grpSpPr>
        <p:sp>
          <p:nvSpPr>
            <p:cNvPr id="22" name="Rectangle 21">
              <a:extLst>
                <a:ext uri="{FF2B5EF4-FFF2-40B4-BE49-F238E27FC236}">
                  <a16:creationId xmlns:a16="http://schemas.microsoft.com/office/drawing/2014/main" id="{02005E32-1570-C165-B806-8A9CD14EC6EE}"/>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23" name="Rectangle 22">
              <a:extLst>
                <a:ext uri="{FF2B5EF4-FFF2-40B4-BE49-F238E27FC236}">
                  <a16:creationId xmlns:a16="http://schemas.microsoft.com/office/drawing/2014/main" id="{E5492EEC-1659-4D5F-8588-EF0023DEC2F0}"/>
                </a:ext>
              </a:extLst>
            </p:cNvPr>
            <p:cNvSpPr/>
            <p:nvPr/>
          </p:nvSpPr>
          <p:spPr>
            <a:xfrm>
              <a:off x="2689777" y="2198427"/>
              <a:ext cx="3347263" cy="113299"/>
            </a:xfrm>
            <a:prstGeom prst="rect">
              <a:avLst/>
            </a:prstGeom>
            <a:grpFill/>
            <a:ln>
              <a:noFill/>
            </a:ln>
          </p:spPr>
          <p:txBody>
            <a:bodyPr wrap="square">
              <a:spAutoFit/>
            </a:bodyPr>
            <a:lstStyle/>
            <a:p>
              <a:r>
                <a:rPr lang="fr-FR" sz="1200" dirty="0">
                  <a:solidFill>
                    <a:schemeClr val="tx1"/>
                  </a:solidFill>
                  <a:latin typeface="Century Gothic" pitchFamily="34" charset="0"/>
                </a:rPr>
                <a:t>Mono agent</a:t>
              </a:r>
            </a:p>
          </p:txBody>
        </p:sp>
      </p:grpSp>
      <p:sp>
        <p:nvSpPr>
          <p:cNvPr id="38" name="Rectangle 37">
            <a:extLst>
              <a:ext uri="{FF2B5EF4-FFF2-40B4-BE49-F238E27FC236}">
                <a16:creationId xmlns:a16="http://schemas.microsoft.com/office/drawing/2014/main" id="{F5AE4047-11F9-73A5-B9E6-659A6891F594}"/>
              </a:ext>
            </a:extLst>
          </p:cNvPr>
          <p:cNvSpPr/>
          <p:nvPr/>
        </p:nvSpPr>
        <p:spPr>
          <a:xfrm>
            <a:off x="5281199" y="252141"/>
            <a:ext cx="1202525" cy="687046"/>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e 39">
            <a:extLst>
              <a:ext uri="{FF2B5EF4-FFF2-40B4-BE49-F238E27FC236}">
                <a16:creationId xmlns:a16="http://schemas.microsoft.com/office/drawing/2014/main" id="{ACBA3BFD-1C2F-2423-CFE9-1488F8C78CAB}"/>
              </a:ext>
            </a:extLst>
          </p:cNvPr>
          <p:cNvGrpSpPr/>
          <p:nvPr/>
        </p:nvGrpSpPr>
        <p:grpSpPr>
          <a:xfrm>
            <a:off x="5294147" y="257834"/>
            <a:ext cx="1266746" cy="687045"/>
            <a:chOff x="2606890" y="2132199"/>
            <a:chExt cx="3430150" cy="281018"/>
          </a:xfrm>
          <a:noFill/>
        </p:grpSpPr>
        <p:sp>
          <p:nvSpPr>
            <p:cNvPr id="41" name="Rectangle 40">
              <a:extLst>
                <a:ext uri="{FF2B5EF4-FFF2-40B4-BE49-F238E27FC236}">
                  <a16:creationId xmlns:a16="http://schemas.microsoft.com/office/drawing/2014/main" id="{D343D5DD-184B-8220-2726-F20000EC9E47}"/>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42" name="Rectangle 41">
              <a:extLst>
                <a:ext uri="{FF2B5EF4-FFF2-40B4-BE49-F238E27FC236}">
                  <a16:creationId xmlns:a16="http://schemas.microsoft.com/office/drawing/2014/main" id="{8EBCDCB2-A207-9B81-9663-EB624C7A7051}"/>
                </a:ext>
              </a:extLst>
            </p:cNvPr>
            <p:cNvSpPr/>
            <p:nvPr/>
          </p:nvSpPr>
          <p:spPr>
            <a:xfrm>
              <a:off x="2689777" y="2198427"/>
              <a:ext cx="3347263" cy="113299"/>
            </a:xfrm>
            <a:prstGeom prst="rect">
              <a:avLst/>
            </a:prstGeom>
            <a:grpFill/>
            <a:ln>
              <a:noFill/>
            </a:ln>
          </p:spPr>
          <p:txBody>
            <a:bodyPr wrap="square">
              <a:spAutoFit/>
            </a:bodyPr>
            <a:lstStyle/>
            <a:p>
              <a:r>
                <a:rPr lang="fr-FR" sz="1200" dirty="0">
                  <a:solidFill>
                    <a:schemeClr val="bg1"/>
                  </a:solidFill>
                  <a:latin typeface="Century Gothic" pitchFamily="34" charset="0"/>
                </a:rPr>
                <a:t>MARL</a:t>
              </a:r>
            </a:p>
          </p:txBody>
        </p:sp>
      </p:grpSp>
      <p:sp>
        <p:nvSpPr>
          <p:cNvPr id="6" name="Rectangle 5">
            <a:extLst>
              <a:ext uri="{FF2B5EF4-FFF2-40B4-BE49-F238E27FC236}">
                <a16:creationId xmlns:a16="http://schemas.microsoft.com/office/drawing/2014/main" id="{5A277DE7-D9CC-53E8-CAA4-C74DEAB3A754}"/>
              </a:ext>
            </a:extLst>
          </p:cNvPr>
          <p:cNvSpPr/>
          <p:nvPr/>
        </p:nvSpPr>
        <p:spPr>
          <a:xfrm>
            <a:off x="8955554"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t>décentralise</a:t>
            </a:r>
          </a:p>
        </p:txBody>
      </p:sp>
      <p:sp>
        <p:nvSpPr>
          <p:cNvPr id="9" name="Légende : flèche vers le haut 8">
            <a:extLst>
              <a:ext uri="{FF2B5EF4-FFF2-40B4-BE49-F238E27FC236}">
                <a16:creationId xmlns:a16="http://schemas.microsoft.com/office/drawing/2014/main" id="{69704327-2670-314B-F4DD-2C97DA476C4B}"/>
              </a:ext>
            </a:extLst>
          </p:cNvPr>
          <p:cNvSpPr/>
          <p:nvPr/>
        </p:nvSpPr>
        <p:spPr>
          <a:xfrm rot="10800000">
            <a:off x="7788765" y="388188"/>
            <a:ext cx="1112430" cy="687046"/>
          </a:xfrm>
          <a:prstGeom prst="upArrowCallou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46A3C7BB-0382-32D6-1D15-917286CF79CD}"/>
              </a:ext>
            </a:extLst>
          </p:cNvPr>
          <p:cNvSpPr/>
          <p:nvPr/>
        </p:nvSpPr>
        <p:spPr>
          <a:xfrm>
            <a:off x="7762653"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centralisé</a:t>
            </a:r>
          </a:p>
        </p:txBody>
      </p:sp>
      <p:sp>
        <p:nvSpPr>
          <p:cNvPr id="10" name="Rectangle 9">
            <a:extLst>
              <a:ext uri="{FF2B5EF4-FFF2-40B4-BE49-F238E27FC236}">
                <a16:creationId xmlns:a16="http://schemas.microsoft.com/office/drawing/2014/main" id="{945FC6D0-3360-BEDD-0AEA-1D72B1B54510}"/>
              </a:ext>
            </a:extLst>
          </p:cNvPr>
          <p:cNvSpPr/>
          <p:nvPr/>
        </p:nvSpPr>
        <p:spPr>
          <a:xfrm>
            <a:off x="6570862"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independent</a:t>
            </a:r>
          </a:p>
        </p:txBody>
      </p:sp>
      <p:sp>
        <p:nvSpPr>
          <p:cNvPr id="28" name="Google Shape;385;p19">
            <a:extLst>
              <a:ext uri="{FF2B5EF4-FFF2-40B4-BE49-F238E27FC236}">
                <a16:creationId xmlns:a16="http://schemas.microsoft.com/office/drawing/2014/main" id="{8BC183B4-3FCB-4B99-AEB3-5BA97D28D70E}"/>
              </a:ext>
            </a:extLst>
          </p:cNvPr>
          <p:cNvSpPr txBox="1"/>
          <p:nvPr/>
        </p:nvSpPr>
        <p:spPr>
          <a:xfrm>
            <a:off x="265630" y="1645738"/>
            <a:ext cx="60976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i="0">
                <a:solidFill>
                  <a:schemeClr val="dk1"/>
                </a:solidFill>
                <a:latin typeface="Arial"/>
                <a:ea typeface="Arial"/>
                <a:cs typeface="Arial"/>
                <a:sym typeface="Arial"/>
              </a:rPr>
              <a:t>Shared Policy</a:t>
            </a:r>
            <a:endParaRPr sz="1800" b="1">
              <a:solidFill>
                <a:schemeClr val="dk1"/>
              </a:solidFill>
              <a:latin typeface="Calibri"/>
              <a:ea typeface="Calibri"/>
              <a:cs typeface="Calibri"/>
              <a:sym typeface="Calibri"/>
            </a:endParaRPr>
          </a:p>
        </p:txBody>
      </p:sp>
      <p:sp>
        <p:nvSpPr>
          <p:cNvPr id="30" name="Google Shape;398;p20">
            <a:extLst>
              <a:ext uri="{FF2B5EF4-FFF2-40B4-BE49-F238E27FC236}">
                <a16:creationId xmlns:a16="http://schemas.microsoft.com/office/drawing/2014/main" id="{564B8BAA-0188-10C7-4BC9-4B27048B0862}"/>
              </a:ext>
            </a:extLst>
          </p:cNvPr>
          <p:cNvSpPr txBox="1"/>
          <p:nvPr/>
        </p:nvSpPr>
        <p:spPr>
          <a:xfrm>
            <a:off x="320830" y="2188159"/>
            <a:ext cx="11732645" cy="52318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fr-FR" sz="1400" dirty="0"/>
              <a:t>alors la première implémentation de cette approche c’est Marl avec “</a:t>
            </a:r>
            <a:r>
              <a:rPr lang="fr-FR" sz="1400" dirty="0" err="1"/>
              <a:t>shared</a:t>
            </a:r>
            <a:r>
              <a:rPr lang="fr-FR" sz="1400" dirty="0"/>
              <a:t> </a:t>
            </a:r>
            <a:r>
              <a:rPr lang="fr-FR" sz="1400" dirty="0" err="1"/>
              <a:t>policy</a:t>
            </a:r>
            <a:r>
              <a:rPr lang="fr-FR" sz="1400" dirty="0"/>
              <a:t> ” où on a connecté tous les agents avec une seule unité centrale - il s'agit d'une </a:t>
            </a:r>
            <a:r>
              <a:rPr lang="fr-FR" sz="1400" dirty="0" err="1"/>
              <a:t>policy</a:t>
            </a:r>
            <a:r>
              <a:rPr lang="fr-FR" sz="1400" dirty="0"/>
              <a:t> - qui sert à déterminer  l’action de chaque agent en se basant sur les observations de l’environnement</a:t>
            </a:r>
            <a:endParaRPr lang="fr-FR" sz="1800" b="1" dirty="0">
              <a:solidFill>
                <a:schemeClr val="dk1"/>
              </a:solidFill>
              <a:latin typeface="Calibri"/>
              <a:ea typeface="Calibri"/>
              <a:cs typeface="Calibri"/>
              <a:sym typeface="Calibri"/>
            </a:endParaRPr>
          </a:p>
        </p:txBody>
      </p:sp>
      <p:sp>
        <p:nvSpPr>
          <p:cNvPr id="32" name="Espace réservé du numéro de diapositive 31">
            <a:extLst>
              <a:ext uri="{FF2B5EF4-FFF2-40B4-BE49-F238E27FC236}">
                <a16:creationId xmlns:a16="http://schemas.microsoft.com/office/drawing/2014/main" id="{E949E7A3-375D-663A-6D57-8D2A686D9C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21</a:t>
            </a:fld>
            <a:endParaRPr lang="fr-FR"/>
          </a:p>
        </p:txBody>
      </p:sp>
      <p:sp>
        <p:nvSpPr>
          <p:cNvPr id="39" name="Rectangle 9">
            <a:extLst>
              <a:ext uri="{FF2B5EF4-FFF2-40B4-BE49-F238E27FC236}">
                <a16:creationId xmlns:a16="http://schemas.microsoft.com/office/drawing/2014/main" id="{B146958D-5941-8095-95E1-E7D96077FF15}"/>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grpSp>
        <p:nvGrpSpPr>
          <p:cNvPr id="44" name="Groupe 43">
            <a:extLst>
              <a:ext uri="{FF2B5EF4-FFF2-40B4-BE49-F238E27FC236}">
                <a16:creationId xmlns:a16="http://schemas.microsoft.com/office/drawing/2014/main" id="{34F18DE5-A866-094C-1A9A-06EDA7E5ADF4}"/>
              </a:ext>
            </a:extLst>
          </p:cNvPr>
          <p:cNvGrpSpPr/>
          <p:nvPr/>
        </p:nvGrpSpPr>
        <p:grpSpPr>
          <a:xfrm>
            <a:off x="1736552" y="3429000"/>
            <a:ext cx="8718892" cy="3397250"/>
            <a:chOff x="1736552" y="3429000"/>
            <a:chExt cx="8718892" cy="3397250"/>
          </a:xfrm>
        </p:grpSpPr>
        <p:pic>
          <p:nvPicPr>
            <p:cNvPr id="29" name="Google Shape;386;p19" descr="Une image contenant texte, diagramme, capture d’écran, nombre&#10;&#10;Description générée automatiquement">
              <a:extLst>
                <a:ext uri="{FF2B5EF4-FFF2-40B4-BE49-F238E27FC236}">
                  <a16:creationId xmlns:a16="http://schemas.microsoft.com/office/drawing/2014/main" id="{959DF676-E385-7EB5-E21D-884B80297A7E}"/>
                </a:ext>
              </a:extLst>
            </p:cNvPr>
            <p:cNvPicPr preferRelativeResize="0"/>
            <p:nvPr/>
          </p:nvPicPr>
          <p:blipFill rotWithShape="1">
            <a:blip r:embed="rId3">
              <a:alphaModFix/>
            </a:blip>
            <a:srcRect/>
            <a:stretch/>
          </p:blipFill>
          <p:spPr>
            <a:xfrm>
              <a:off x="1736552" y="3429000"/>
              <a:ext cx="8718892" cy="3397250"/>
            </a:xfrm>
            <a:prstGeom prst="rect">
              <a:avLst/>
            </a:prstGeom>
            <a:noFill/>
            <a:ln>
              <a:noFill/>
            </a:ln>
          </p:spPr>
        </p:pic>
        <p:sp>
          <p:nvSpPr>
            <p:cNvPr id="43" name="Rectangle 42">
              <a:extLst>
                <a:ext uri="{FF2B5EF4-FFF2-40B4-BE49-F238E27FC236}">
                  <a16:creationId xmlns:a16="http://schemas.microsoft.com/office/drawing/2014/main" id="{C71E26C1-1491-CCF1-1900-B19A15BC683C}"/>
                </a:ext>
              </a:extLst>
            </p:cNvPr>
            <p:cNvSpPr/>
            <p:nvPr/>
          </p:nvSpPr>
          <p:spPr>
            <a:xfrm>
              <a:off x="1865107" y="4146662"/>
              <a:ext cx="433620" cy="113578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318075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0"/>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071924-9F88-A5F7-7AAA-79F2C5F7A084}"/>
              </a:ext>
            </a:extLst>
          </p:cNvPr>
          <p:cNvSpPr/>
          <p:nvPr/>
        </p:nvSpPr>
        <p:spPr>
          <a:xfrm>
            <a:off x="5297148" y="290445"/>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t>décentralise</a:t>
            </a:r>
          </a:p>
        </p:txBody>
      </p:sp>
      <p:sp>
        <p:nvSpPr>
          <p:cNvPr id="20" name="Rectangle 19">
            <a:extLst>
              <a:ext uri="{FF2B5EF4-FFF2-40B4-BE49-F238E27FC236}">
                <a16:creationId xmlns:a16="http://schemas.microsoft.com/office/drawing/2014/main" id="{DCE548D9-CA3C-A1ED-0AAF-9A892E8BCD48}"/>
              </a:ext>
            </a:extLst>
          </p:cNvPr>
          <p:cNvSpPr/>
          <p:nvPr/>
        </p:nvSpPr>
        <p:spPr>
          <a:xfrm>
            <a:off x="5301528" y="388188"/>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centralisé</a:t>
            </a:r>
          </a:p>
        </p:txBody>
      </p:sp>
      <p:grpSp>
        <p:nvGrpSpPr>
          <p:cNvPr id="26" name="Groupe 25">
            <a:extLst>
              <a:ext uri="{FF2B5EF4-FFF2-40B4-BE49-F238E27FC236}">
                <a16:creationId xmlns:a16="http://schemas.microsoft.com/office/drawing/2014/main" id="{75A26001-D733-F6CB-768C-97B56C383073}"/>
              </a:ext>
            </a:extLst>
          </p:cNvPr>
          <p:cNvGrpSpPr/>
          <p:nvPr/>
        </p:nvGrpSpPr>
        <p:grpSpPr>
          <a:xfrm>
            <a:off x="5319981" y="252141"/>
            <a:ext cx="1125377" cy="733007"/>
            <a:chOff x="6553116" y="342227"/>
            <a:chExt cx="1125377" cy="733007"/>
          </a:xfrm>
        </p:grpSpPr>
        <p:sp>
          <p:nvSpPr>
            <p:cNvPr id="25" name="Légende : flèche vers le haut 24">
              <a:extLst>
                <a:ext uri="{FF2B5EF4-FFF2-40B4-BE49-F238E27FC236}">
                  <a16:creationId xmlns:a16="http://schemas.microsoft.com/office/drawing/2014/main" id="{6A74392B-2BDD-9A0B-95D3-E6CAA7A10CC9}"/>
                </a:ext>
              </a:extLst>
            </p:cNvPr>
            <p:cNvSpPr/>
            <p:nvPr/>
          </p:nvSpPr>
          <p:spPr>
            <a:xfrm rot="10800000">
              <a:off x="6553116" y="388188"/>
              <a:ext cx="1112430" cy="687046"/>
            </a:xfrm>
            <a:prstGeom prst="upArrowCallou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0EED2EFA-4160-A5DA-1A9C-6B5C071C09AF}"/>
                </a:ext>
              </a:extLst>
            </p:cNvPr>
            <p:cNvSpPr/>
            <p:nvPr/>
          </p:nvSpPr>
          <p:spPr>
            <a:xfrm>
              <a:off x="6560893" y="342227"/>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independent</a:t>
              </a:r>
            </a:p>
          </p:txBody>
        </p:sp>
      </p:grpSp>
      <p:grpSp>
        <p:nvGrpSpPr>
          <p:cNvPr id="2059" name="Group 2058">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2060" name="Freeform: Shape 2059">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Freeform: Shape 2060">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Freeform: Shape 2061">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Freeform: Shape 2062">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e 14">
            <a:extLst>
              <a:ext uri="{FF2B5EF4-FFF2-40B4-BE49-F238E27FC236}">
                <a16:creationId xmlns:a16="http://schemas.microsoft.com/office/drawing/2014/main" id="{526E8ADE-687B-B617-B13F-729C349C5888}"/>
              </a:ext>
            </a:extLst>
          </p:cNvPr>
          <p:cNvGrpSpPr/>
          <p:nvPr/>
        </p:nvGrpSpPr>
        <p:grpSpPr>
          <a:xfrm>
            <a:off x="245217" y="257835"/>
            <a:ext cx="3869584" cy="687045"/>
            <a:chOff x="2606890" y="2132199"/>
            <a:chExt cx="3430150" cy="281018"/>
          </a:xfrm>
        </p:grpSpPr>
        <p:sp>
          <p:nvSpPr>
            <p:cNvPr id="16" name="Rectangle 15">
              <a:extLst>
                <a:ext uri="{FF2B5EF4-FFF2-40B4-BE49-F238E27FC236}">
                  <a16:creationId xmlns:a16="http://schemas.microsoft.com/office/drawing/2014/main" id="{5872DA10-B9F6-2510-677B-FC70096CC20F}"/>
                </a:ext>
              </a:extLst>
            </p:cNvPr>
            <p:cNvSpPr/>
            <p:nvPr/>
          </p:nvSpPr>
          <p:spPr>
            <a:xfrm rot="16200000" flipV="1">
              <a:off x="4094504"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17" name="Rectangle 16">
              <a:extLst>
                <a:ext uri="{FF2B5EF4-FFF2-40B4-BE49-F238E27FC236}">
                  <a16:creationId xmlns:a16="http://schemas.microsoft.com/office/drawing/2014/main" id="{59587A93-5631-AA6E-A8A9-7D22DDB71A90}"/>
                </a:ext>
              </a:extLst>
            </p:cNvPr>
            <p:cNvSpPr/>
            <p:nvPr/>
          </p:nvSpPr>
          <p:spPr>
            <a:xfrm>
              <a:off x="2689776" y="2198427"/>
              <a:ext cx="3347264" cy="138477"/>
            </a:xfrm>
            <a:prstGeom prst="rect">
              <a:avLst/>
            </a:prstGeom>
          </p:spPr>
          <p:txBody>
            <a:bodyPr wrap="square">
              <a:spAutoFit/>
            </a:bodyPr>
            <a:lstStyle/>
            <a:p>
              <a:r>
                <a:rPr lang="fr-FR" sz="1600" dirty="0">
                  <a:solidFill>
                    <a:prstClr val="white"/>
                  </a:solidFill>
                  <a:latin typeface="Century Gothic" pitchFamily="34" charset="0"/>
                </a:rPr>
                <a:t>solutions proposées</a:t>
              </a:r>
            </a:p>
          </p:txBody>
        </p:sp>
      </p:grpSp>
      <p:grpSp>
        <p:nvGrpSpPr>
          <p:cNvPr id="21" name="Groupe 20">
            <a:extLst>
              <a:ext uri="{FF2B5EF4-FFF2-40B4-BE49-F238E27FC236}">
                <a16:creationId xmlns:a16="http://schemas.microsoft.com/office/drawing/2014/main" id="{F75A8353-D952-9479-8296-0B3D30E48F22}"/>
              </a:ext>
            </a:extLst>
          </p:cNvPr>
          <p:cNvGrpSpPr/>
          <p:nvPr/>
        </p:nvGrpSpPr>
        <p:grpSpPr>
          <a:xfrm>
            <a:off x="3996790" y="257834"/>
            <a:ext cx="1266746" cy="687045"/>
            <a:chOff x="2606890" y="2132199"/>
            <a:chExt cx="3430150" cy="281018"/>
          </a:xfrm>
          <a:noFill/>
        </p:grpSpPr>
        <p:sp>
          <p:nvSpPr>
            <p:cNvPr id="22" name="Rectangle 21">
              <a:extLst>
                <a:ext uri="{FF2B5EF4-FFF2-40B4-BE49-F238E27FC236}">
                  <a16:creationId xmlns:a16="http://schemas.microsoft.com/office/drawing/2014/main" id="{02005E32-1570-C165-B806-8A9CD14EC6EE}"/>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23" name="Rectangle 22">
              <a:extLst>
                <a:ext uri="{FF2B5EF4-FFF2-40B4-BE49-F238E27FC236}">
                  <a16:creationId xmlns:a16="http://schemas.microsoft.com/office/drawing/2014/main" id="{E5492EEC-1659-4D5F-8588-EF0023DEC2F0}"/>
                </a:ext>
              </a:extLst>
            </p:cNvPr>
            <p:cNvSpPr/>
            <p:nvPr/>
          </p:nvSpPr>
          <p:spPr>
            <a:xfrm>
              <a:off x="2689777" y="2198427"/>
              <a:ext cx="3347263" cy="113299"/>
            </a:xfrm>
            <a:prstGeom prst="rect">
              <a:avLst/>
            </a:prstGeom>
            <a:grpFill/>
            <a:ln>
              <a:noFill/>
            </a:ln>
          </p:spPr>
          <p:txBody>
            <a:bodyPr wrap="square">
              <a:spAutoFit/>
            </a:bodyPr>
            <a:lstStyle/>
            <a:p>
              <a:r>
                <a:rPr lang="fr-FR" sz="1200" dirty="0">
                  <a:solidFill>
                    <a:schemeClr val="tx1"/>
                  </a:solidFill>
                  <a:latin typeface="Century Gothic" pitchFamily="34" charset="0"/>
                </a:rPr>
                <a:t>Mono agent</a:t>
              </a:r>
            </a:p>
          </p:txBody>
        </p:sp>
      </p:grpSp>
      <p:sp>
        <p:nvSpPr>
          <p:cNvPr id="38" name="Rectangle 37">
            <a:extLst>
              <a:ext uri="{FF2B5EF4-FFF2-40B4-BE49-F238E27FC236}">
                <a16:creationId xmlns:a16="http://schemas.microsoft.com/office/drawing/2014/main" id="{F5AE4047-11F9-73A5-B9E6-659A6891F594}"/>
              </a:ext>
            </a:extLst>
          </p:cNvPr>
          <p:cNvSpPr/>
          <p:nvPr/>
        </p:nvSpPr>
        <p:spPr>
          <a:xfrm>
            <a:off x="5281199" y="252141"/>
            <a:ext cx="1202525" cy="687046"/>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e 39">
            <a:extLst>
              <a:ext uri="{FF2B5EF4-FFF2-40B4-BE49-F238E27FC236}">
                <a16:creationId xmlns:a16="http://schemas.microsoft.com/office/drawing/2014/main" id="{ACBA3BFD-1C2F-2423-CFE9-1488F8C78CAB}"/>
              </a:ext>
            </a:extLst>
          </p:cNvPr>
          <p:cNvGrpSpPr/>
          <p:nvPr/>
        </p:nvGrpSpPr>
        <p:grpSpPr>
          <a:xfrm>
            <a:off x="5294147" y="257834"/>
            <a:ext cx="1266746" cy="687045"/>
            <a:chOff x="2606890" y="2132199"/>
            <a:chExt cx="3430150" cy="281018"/>
          </a:xfrm>
          <a:noFill/>
        </p:grpSpPr>
        <p:sp>
          <p:nvSpPr>
            <p:cNvPr id="41" name="Rectangle 40">
              <a:extLst>
                <a:ext uri="{FF2B5EF4-FFF2-40B4-BE49-F238E27FC236}">
                  <a16:creationId xmlns:a16="http://schemas.microsoft.com/office/drawing/2014/main" id="{D343D5DD-184B-8220-2726-F20000EC9E47}"/>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42" name="Rectangle 41">
              <a:extLst>
                <a:ext uri="{FF2B5EF4-FFF2-40B4-BE49-F238E27FC236}">
                  <a16:creationId xmlns:a16="http://schemas.microsoft.com/office/drawing/2014/main" id="{8EBCDCB2-A207-9B81-9663-EB624C7A7051}"/>
                </a:ext>
              </a:extLst>
            </p:cNvPr>
            <p:cNvSpPr/>
            <p:nvPr/>
          </p:nvSpPr>
          <p:spPr>
            <a:xfrm>
              <a:off x="2689777" y="2198427"/>
              <a:ext cx="3347263" cy="113299"/>
            </a:xfrm>
            <a:prstGeom prst="rect">
              <a:avLst/>
            </a:prstGeom>
            <a:grpFill/>
            <a:ln>
              <a:noFill/>
            </a:ln>
          </p:spPr>
          <p:txBody>
            <a:bodyPr wrap="square">
              <a:spAutoFit/>
            </a:bodyPr>
            <a:lstStyle/>
            <a:p>
              <a:r>
                <a:rPr lang="fr-FR" sz="1200" dirty="0">
                  <a:solidFill>
                    <a:schemeClr val="bg1"/>
                  </a:solidFill>
                  <a:latin typeface="Century Gothic" pitchFamily="34" charset="0"/>
                </a:rPr>
                <a:t>MARL</a:t>
              </a:r>
            </a:p>
          </p:txBody>
        </p:sp>
      </p:grpSp>
      <p:sp>
        <p:nvSpPr>
          <p:cNvPr id="6" name="Rectangle 5">
            <a:extLst>
              <a:ext uri="{FF2B5EF4-FFF2-40B4-BE49-F238E27FC236}">
                <a16:creationId xmlns:a16="http://schemas.microsoft.com/office/drawing/2014/main" id="{5A277DE7-D9CC-53E8-CAA4-C74DEAB3A754}"/>
              </a:ext>
            </a:extLst>
          </p:cNvPr>
          <p:cNvSpPr/>
          <p:nvPr/>
        </p:nvSpPr>
        <p:spPr>
          <a:xfrm>
            <a:off x="8955554"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t>décentralise</a:t>
            </a:r>
          </a:p>
        </p:txBody>
      </p:sp>
      <p:sp>
        <p:nvSpPr>
          <p:cNvPr id="9" name="Légende : flèche vers le haut 8">
            <a:extLst>
              <a:ext uri="{FF2B5EF4-FFF2-40B4-BE49-F238E27FC236}">
                <a16:creationId xmlns:a16="http://schemas.microsoft.com/office/drawing/2014/main" id="{69704327-2670-314B-F4DD-2C97DA476C4B}"/>
              </a:ext>
            </a:extLst>
          </p:cNvPr>
          <p:cNvSpPr/>
          <p:nvPr/>
        </p:nvSpPr>
        <p:spPr>
          <a:xfrm rot="10800000">
            <a:off x="7788765" y="388188"/>
            <a:ext cx="1112430" cy="687046"/>
          </a:xfrm>
          <a:prstGeom prst="upArrowCallou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46A3C7BB-0382-32D6-1D15-917286CF79CD}"/>
              </a:ext>
            </a:extLst>
          </p:cNvPr>
          <p:cNvSpPr/>
          <p:nvPr/>
        </p:nvSpPr>
        <p:spPr>
          <a:xfrm>
            <a:off x="7762653"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centralisé</a:t>
            </a:r>
          </a:p>
        </p:txBody>
      </p:sp>
      <p:sp>
        <p:nvSpPr>
          <p:cNvPr id="10" name="Rectangle 9">
            <a:extLst>
              <a:ext uri="{FF2B5EF4-FFF2-40B4-BE49-F238E27FC236}">
                <a16:creationId xmlns:a16="http://schemas.microsoft.com/office/drawing/2014/main" id="{945FC6D0-3360-BEDD-0AEA-1D72B1B54510}"/>
              </a:ext>
            </a:extLst>
          </p:cNvPr>
          <p:cNvSpPr/>
          <p:nvPr/>
        </p:nvSpPr>
        <p:spPr>
          <a:xfrm>
            <a:off x="6570862"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independent</a:t>
            </a:r>
          </a:p>
        </p:txBody>
      </p:sp>
      <p:sp>
        <p:nvSpPr>
          <p:cNvPr id="28" name="Google Shape;385;p19">
            <a:extLst>
              <a:ext uri="{FF2B5EF4-FFF2-40B4-BE49-F238E27FC236}">
                <a16:creationId xmlns:a16="http://schemas.microsoft.com/office/drawing/2014/main" id="{8BC183B4-3FCB-4B99-AEB3-5BA97D28D70E}"/>
              </a:ext>
            </a:extLst>
          </p:cNvPr>
          <p:cNvSpPr txBox="1"/>
          <p:nvPr/>
        </p:nvSpPr>
        <p:spPr>
          <a:xfrm>
            <a:off x="265630" y="1645738"/>
            <a:ext cx="60976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i="0">
                <a:solidFill>
                  <a:schemeClr val="dk1"/>
                </a:solidFill>
                <a:latin typeface="Arial"/>
                <a:ea typeface="Arial"/>
                <a:cs typeface="Arial"/>
                <a:sym typeface="Arial"/>
              </a:rPr>
              <a:t>Shared Policy</a:t>
            </a:r>
            <a:endParaRPr sz="1800" b="1">
              <a:solidFill>
                <a:schemeClr val="dk1"/>
              </a:solidFill>
              <a:latin typeface="Calibri"/>
              <a:ea typeface="Calibri"/>
              <a:cs typeface="Calibri"/>
              <a:sym typeface="Calibri"/>
            </a:endParaRPr>
          </a:p>
        </p:txBody>
      </p:sp>
      <p:sp>
        <p:nvSpPr>
          <p:cNvPr id="2" name="Google Shape;398;p20">
            <a:extLst>
              <a:ext uri="{FF2B5EF4-FFF2-40B4-BE49-F238E27FC236}">
                <a16:creationId xmlns:a16="http://schemas.microsoft.com/office/drawing/2014/main" id="{D7DEAF7F-5AF9-D0BB-5E7D-DC3F065B5C78}"/>
              </a:ext>
            </a:extLst>
          </p:cNvPr>
          <p:cNvSpPr txBox="1"/>
          <p:nvPr/>
        </p:nvSpPr>
        <p:spPr>
          <a:xfrm>
            <a:off x="144095" y="2199628"/>
            <a:ext cx="5185964" cy="584735"/>
          </a:xfrm>
          <a:prstGeom prst="rect">
            <a:avLst/>
          </a:prstGeom>
          <a:noFill/>
          <a:ln>
            <a:noFill/>
          </a:ln>
        </p:spPr>
        <p:txBody>
          <a:bodyPr spcFirstLastPara="1" wrap="square" lIns="91425" tIns="45700" rIns="91425" bIns="45700" anchor="t" anchorCtr="0">
            <a:spAutoFit/>
          </a:bodyPr>
          <a:lstStyle/>
          <a:p>
            <a:r>
              <a:rPr lang="fr-FR" sz="1600" dirty="0"/>
              <a:t>l'adoption d'une politique partagée a permis aux agents de définir </a:t>
            </a:r>
            <a:r>
              <a:rPr lang="fr-FR" sz="1600" b="1" dirty="0"/>
              <a:t>une stratégie coopérative</a:t>
            </a:r>
            <a:endParaRPr sz="1800" b="1" dirty="0">
              <a:solidFill>
                <a:schemeClr val="dk1"/>
              </a:solidFill>
              <a:latin typeface="Calibri"/>
              <a:ea typeface="Calibri"/>
              <a:cs typeface="Calibri"/>
              <a:sym typeface="Calibri"/>
            </a:endParaRPr>
          </a:p>
        </p:txBody>
      </p:sp>
      <p:pic>
        <p:nvPicPr>
          <p:cNvPr id="3" name="Google Shape;399;p20" descr="Une image contenant texte, Tracé, ligne, capture d’écran&#10;&#10;Description générée automatiquement">
            <a:extLst>
              <a:ext uri="{FF2B5EF4-FFF2-40B4-BE49-F238E27FC236}">
                <a16:creationId xmlns:a16="http://schemas.microsoft.com/office/drawing/2014/main" id="{2A031AF8-3237-EFB2-6050-3B87F499A0C9}"/>
              </a:ext>
            </a:extLst>
          </p:cNvPr>
          <p:cNvPicPr preferRelativeResize="0"/>
          <p:nvPr/>
        </p:nvPicPr>
        <p:blipFill rotWithShape="1">
          <a:blip r:embed="rId3">
            <a:alphaModFix/>
          </a:blip>
          <a:srcRect/>
          <a:stretch/>
        </p:blipFill>
        <p:spPr>
          <a:xfrm>
            <a:off x="8910069" y="1204919"/>
            <a:ext cx="3137531" cy="2501935"/>
          </a:xfrm>
          <a:prstGeom prst="rect">
            <a:avLst/>
          </a:prstGeom>
          <a:noFill/>
          <a:ln>
            <a:noFill/>
          </a:ln>
        </p:spPr>
      </p:pic>
      <p:pic>
        <p:nvPicPr>
          <p:cNvPr id="4" name="Google Shape;400;p20" descr="Une image contenant texte, Tracé, capture d’écran, ligne&#10;&#10;Description générée automatiquement">
            <a:extLst>
              <a:ext uri="{FF2B5EF4-FFF2-40B4-BE49-F238E27FC236}">
                <a16:creationId xmlns:a16="http://schemas.microsoft.com/office/drawing/2014/main" id="{19873C09-7176-CFD3-4DD6-7BB91C32B6C2}"/>
              </a:ext>
            </a:extLst>
          </p:cNvPr>
          <p:cNvPicPr preferRelativeResize="0"/>
          <p:nvPr/>
        </p:nvPicPr>
        <p:blipFill rotWithShape="1">
          <a:blip r:embed="rId4">
            <a:alphaModFix/>
          </a:blip>
          <a:srcRect/>
          <a:stretch/>
        </p:blipFill>
        <p:spPr>
          <a:xfrm>
            <a:off x="5473849" y="1235035"/>
            <a:ext cx="3137531" cy="2501935"/>
          </a:xfrm>
          <a:prstGeom prst="rect">
            <a:avLst/>
          </a:prstGeom>
          <a:noFill/>
          <a:ln>
            <a:noFill/>
          </a:ln>
        </p:spPr>
      </p:pic>
      <p:pic>
        <p:nvPicPr>
          <p:cNvPr id="5" name="Google Shape;401;p20" descr="Une image contenant texte, Tracé, capture d’écran, ligne&#10;&#10;Description générée automatiquement">
            <a:extLst>
              <a:ext uri="{FF2B5EF4-FFF2-40B4-BE49-F238E27FC236}">
                <a16:creationId xmlns:a16="http://schemas.microsoft.com/office/drawing/2014/main" id="{640C7E3E-CE4A-0579-84FE-8BCD0617C3DA}"/>
              </a:ext>
            </a:extLst>
          </p:cNvPr>
          <p:cNvPicPr preferRelativeResize="0"/>
          <p:nvPr/>
        </p:nvPicPr>
        <p:blipFill rotWithShape="1">
          <a:blip r:embed="rId5">
            <a:alphaModFix/>
          </a:blip>
          <a:srcRect/>
          <a:stretch/>
        </p:blipFill>
        <p:spPr>
          <a:xfrm>
            <a:off x="5473849" y="3706854"/>
            <a:ext cx="3212646" cy="2501935"/>
          </a:xfrm>
          <a:prstGeom prst="rect">
            <a:avLst/>
          </a:prstGeom>
          <a:noFill/>
          <a:ln>
            <a:noFill/>
          </a:ln>
        </p:spPr>
      </p:pic>
      <p:pic>
        <p:nvPicPr>
          <p:cNvPr id="8" name="Google Shape;402;p20" descr="Une image contenant texte, Tracé, capture d’écran, ligne&#10;&#10;Description générée automatiquement">
            <a:extLst>
              <a:ext uri="{FF2B5EF4-FFF2-40B4-BE49-F238E27FC236}">
                <a16:creationId xmlns:a16="http://schemas.microsoft.com/office/drawing/2014/main" id="{375570DB-9769-406A-B0AF-29CC1F8824D3}"/>
              </a:ext>
            </a:extLst>
          </p:cNvPr>
          <p:cNvPicPr preferRelativeResize="0"/>
          <p:nvPr/>
        </p:nvPicPr>
        <p:blipFill rotWithShape="1">
          <a:blip r:embed="rId6">
            <a:alphaModFix/>
          </a:blip>
          <a:srcRect/>
          <a:stretch/>
        </p:blipFill>
        <p:spPr>
          <a:xfrm>
            <a:off x="8910069" y="3706854"/>
            <a:ext cx="3137531" cy="2501935"/>
          </a:xfrm>
          <a:prstGeom prst="rect">
            <a:avLst/>
          </a:prstGeom>
          <a:noFill/>
          <a:ln>
            <a:noFill/>
          </a:ln>
        </p:spPr>
      </p:pic>
      <p:sp>
        <p:nvSpPr>
          <p:cNvPr id="12" name="Espace réservé du numéro de diapositive 11">
            <a:extLst>
              <a:ext uri="{FF2B5EF4-FFF2-40B4-BE49-F238E27FC236}">
                <a16:creationId xmlns:a16="http://schemas.microsoft.com/office/drawing/2014/main" id="{A6C837C2-6B2D-6ACD-9861-B2A032BB63B1}"/>
              </a:ext>
            </a:extLst>
          </p:cNvPr>
          <p:cNvSpPr>
            <a:spLocks noGrp="1"/>
          </p:cNvSpPr>
          <p:nvPr>
            <p:ph type="sldNum" idx="12"/>
          </p:nvPr>
        </p:nvSpPr>
        <p:spPr>
          <a:xfrm>
            <a:off x="8610295" y="5787609"/>
            <a:ext cx="2743200" cy="365125"/>
          </a:xfrm>
        </p:spPr>
        <p:txBody>
          <a:bodyPr/>
          <a:lstStyle/>
          <a:p>
            <a:pPr marL="0" lvl="0" indent="0" algn="r" rtl="0">
              <a:spcBef>
                <a:spcPts val="0"/>
              </a:spcBef>
              <a:spcAft>
                <a:spcPts val="0"/>
              </a:spcAft>
              <a:buNone/>
            </a:pPr>
            <a:fld id="{00000000-1234-1234-1234-123412341234}" type="slidenum">
              <a:rPr lang="fr-FR" smtClean="0"/>
              <a:t>22</a:t>
            </a:fld>
            <a:endParaRPr lang="fr-FR"/>
          </a:p>
        </p:txBody>
      </p:sp>
    </p:spTree>
    <p:extLst>
      <p:ext uri="{BB962C8B-B14F-4D97-AF65-F5344CB8AC3E}">
        <p14:creationId xmlns:p14="http://schemas.microsoft.com/office/powerpoint/2010/main" val="38029881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0"/>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071924-9F88-A5F7-7AAA-79F2C5F7A084}"/>
              </a:ext>
            </a:extLst>
          </p:cNvPr>
          <p:cNvSpPr/>
          <p:nvPr/>
        </p:nvSpPr>
        <p:spPr>
          <a:xfrm>
            <a:off x="5297148" y="290445"/>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t>décentralise</a:t>
            </a:r>
          </a:p>
        </p:txBody>
      </p:sp>
      <p:sp>
        <p:nvSpPr>
          <p:cNvPr id="20" name="Rectangle 19">
            <a:extLst>
              <a:ext uri="{FF2B5EF4-FFF2-40B4-BE49-F238E27FC236}">
                <a16:creationId xmlns:a16="http://schemas.microsoft.com/office/drawing/2014/main" id="{DCE548D9-CA3C-A1ED-0AAF-9A892E8BCD48}"/>
              </a:ext>
            </a:extLst>
          </p:cNvPr>
          <p:cNvSpPr/>
          <p:nvPr/>
        </p:nvSpPr>
        <p:spPr>
          <a:xfrm>
            <a:off x="5301528" y="388188"/>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centralisé</a:t>
            </a:r>
          </a:p>
        </p:txBody>
      </p:sp>
      <p:grpSp>
        <p:nvGrpSpPr>
          <p:cNvPr id="26" name="Groupe 25">
            <a:extLst>
              <a:ext uri="{FF2B5EF4-FFF2-40B4-BE49-F238E27FC236}">
                <a16:creationId xmlns:a16="http://schemas.microsoft.com/office/drawing/2014/main" id="{75A26001-D733-F6CB-768C-97B56C383073}"/>
              </a:ext>
            </a:extLst>
          </p:cNvPr>
          <p:cNvGrpSpPr/>
          <p:nvPr/>
        </p:nvGrpSpPr>
        <p:grpSpPr>
          <a:xfrm>
            <a:off x="5319981" y="252141"/>
            <a:ext cx="1125377" cy="733007"/>
            <a:chOff x="6553116" y="342227"/>
            <a:chExt cx="1125377" cy="733007"/>
          </a:xfrm>
        </p:grpSpPr>
        <p:sp>
          <p:nvSpPr>
            <p:cNvPr id="25" name="Légende : flèche vers le haut 24">
              <a:extLst>
                <a:ext uri="{FF2B5EF4-FFF2-40B4-BE49-F238E27FC236}">
                  <a16:creationId xmlns:a16="http://schemas.microsoft.com/office/drawing/2014/main" id="{6A74392B-2BDD-9A0B-95D3-E6CAA7A10CC9}"/>
                </a:ext>
              </a:extLst>
            </p:cNvPr>
            <p:cNvSpPr/>
            <p:nvPr/>
          </p:nvSpPr>
          <p:spPr>
            <a:xfrm rot="10800000">
              <a:off x="6553116" y="388188"/>
              <a:ext cx="1112430" cy="687046"/>
            </a:xfrm>
            <a:prstGeom prst="upArrowCallou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0EED2EFA-4160-A5DA-1A9C-6B5C071C09AF}"/>
                </a:ext>
              </a:extLst>
            </p:cNvPr>
            <p:cNvSpPr/>
            <p:nvPr/>
          </p:nvSpPr>
          <p:spPr>
            <a:xfrm>
              <a:off x="6560893" y="342227"/>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independent</a:t>
              </a:r>
            </a:p>
          </p:txBody>
        </p:sp>
      </p:grpSp>
      <p:grpSp>
        <p:nvGrpSpPr>
          <p:cNvPr id="2059" name="Group 2058">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2060" name="Freeform: Shape 2059">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Freeform: Shape 2060">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Freeform: Shape 2061">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Freeform: Shape 2062">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e 14">
            <a:extLst>
              <a:ext uri="{FF2B5EF4-FFF2-40B4-BE49-F238E27FC236}">
                <a16:creationId xmlns:a16="http://schemas.microsoft.com/office/drawing/2014/main" id="{526E8ADE-687B-B617-B13F-729C349C5888}"/>
              </a:ext>
            </a:extLst>
          </p:cNvPr>
          <p:cNvGrpSpPr/>
          <p:nvPr/>
        </p:nvGrpSpPr>
        <p:grpSpPr>
          <a:xfrm>
            <a:off x="245217" y="257835"/>
            <a:ext cx="3869584" cy="687045"/>
            <a:chOff x="2606890" y="2132199"/>
            <a:chExt cx="3430150" cy="281018"/>
          </a:xfrm>
        </p:grpSpPr>
        <p:sp>
          <p:nvSpPr>
            <p:cNvPr id="16" name="Rectangle 15">
              <a:extLst>
                <a:ext uri="{FF2B5EF4-FFF2-40B4-BE49-F238E27FC236}">
                  <a16:creationId xmlns:a16="http://schemas.microsoft.com/office/drawing/2014/main" id="{5872DA10-B9F6-2510-677B-FC70096CC20F}"/>
                </a:ext>
              </a:extLst>
            </p:cNvPr>
            <p:cNvSpPr/>
            <p:nvPr/>
          </p:nvSpPr>
          <p:spPr>
            <a:xfrm rot="16200000" flipV="1">
              <a:off x="4094504"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17" name="Rectangle 16">
              <a:extLst>
                <a:ext uri="{FF2B5EF4-FFF2-40B4-BE49-F238E27FC236}">
                  <a16:creationId xmlns:a16="http://schemas.microsoft.com/office/drawing/2014/main" id="{59587A93-5631-AA6E-A8A9-7D22DDB71A90}"/>
                </a:ext>
              </a:extLst>
            </p:cNvPr>
            <p:cNvSpPr/>
            <p:nvPr/>
          </p:nvSpPr>
          <p:spPr>
            <a:xfrm>
              <a:off x="2689776" y="2198427"/>
              <a:ext cx="3347264" cy="138477"/>
            </a:xfrm>
            <a:prstGeom prst="rect">
              <a:avLst/>
            </a:prstGeom>
          </p:spPr>
          <p:txBody>
            <a:bodyPr wrap="square">
              <a:spAutoFit/>
            </a:bodyPr>
            <a:lstStyle/>
            <a:p>
              <a:r>
                <a:rPr lang="fr-FR" sz="1600" dirty="0">
                  <a:solidFill>
                    <a:prstClr val="white"/>
                  </a:solidFill>
                  <a:latin typeface="Century Gothic" pitchFamily="34" charset="0"/>
                </a:rPr>
                <a:t>solutions proposées</a:t>
              </a:r>
            </a:p>
          </p:txBody>
        </p:sp>
      </p:grpSp>
      <p:grpSp>
        <p:nvGrpSpPr>
          <p:cNvPr id="21" name="Groupe 20">
            <a:extLst>
              <a:ext uri="{FF2B5EF4-FFF2-40B4-BE49-F238E27FC236}">
                <a16:creationId xmlns:a16="http://schemas.microsoft.com/office/drawing/2014/main" id="{F75A8353-D952-9479-8296-0B3D30E48F22}"/>
              </a:ext>
            </a:extLst>
          </p:cNvPr>
          <p:cNvGrpSpPr/>
          <p:nvPr/>
        </p:nvGrpSpPr>
        <p:grpSpPr>
          <a:xfrm>
            <a:off x="3996790" y="257834"/>
            <a:ext cx="1266746" cy="687045"/>
            <a:chOff x="2606890" y="2132199"/>
            <a:chExt cx="3430150" cy="281018"/>
          </a:xfrm>
          <a:noFill/>
        </p:grpSpPr>
        <p:sp>
          <p:nvSpPr>
            <p:cNvPr id="22" name="Rectangle 21">
              <a:extLst>
                <a:ext uri="{FF2B5EF4-FFF2-40B4-BE49-F238E27FC236}">
                  <a16:creationId xmlns:a16="http://schemas.microsoft.com/office/drawing/2014/main" id="{02005E32-1570-C165-B806-8A9CD14EC6EE}"/>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23" name="Rectangle 22">
              <a:extLst>
                <a:ext uri="{FF2B5EF4-FFF2-40B4-BE49-F238E27FC236}">
                  <a16:creationId xmlns:a16="http://schemas.microsoft.com/office/drawing/2014/main" id="{E5492EEC-1659-4D5F-8588-EF0023DEC2F0}"/>
                </a:ext>
              </a:extLst>
            </p:cNvPr>
            <p:cNvSpPr/>
            <p:nvPr/>
          </p:nvSpPr>
          <p:spPr>
            <a:xfrm>
              <a:off x="2689777" y="2198427"/>
              <a:ext cx="3347263" cy="113299"/>
            </a:xfrm>
            <a:prstGeom prst="rect">
              <a:avLst/>
            </a:prstGeom>
            <a:grpFill/>
            <a:ln>
              <a:noFill/>
            </a:ln>
          </p:spPr>
          <p:txBody>
            <a:bodyPr wrap="square">
              <a:spAutoFit/>
            </a:bodyPr>
            <a:lstStyle/>
            <a:p>
              <a:r>
                <a:rPr lang="fr-FR" sz="1200" dirty="0">
                  <a:solidFill>
                    <a:schemeClr val="tx1"/>
                  </a:solidFill>
                  <a:latin typeface="Century Gothic" pitchFamily="34" charset="0"/>
                </a:rPr>
                <a:t>Mono agent</a:t>
              </a:r>
            </a:p>
          </p:txBody>
        </p:sp>
      </p:grpSp>
      <p:sp>
        <p:nvSpPr>
          <p:cNvPr id="38" name="Rectangle 37">
            <a:extLst>
              <a:ext uri="{FF2B5EF4-FFF2-40B4-BE49-F238E27FC236}">
                <a16:creationId xmlns:a16="http://schemas.microsoft.com/office/drawing/2014/main" id="{F5AE4047-11F9-73A5-B9E6-659A6891F594}"/>
              </a:ext>
            </a:extLst>
          </p:cNvPr>
          <p:cNvSpPr/>
          <p:nvPr/>
        </p:nvSpPr>
        <p:spPr>
          <a:xfrm>
            <a:off x="5281199" y="252141"/>
            <a:ext cx="1202525" cy="687046"/>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e 39">
            <a:extLst>
              <a:ext uri="{FF2B5EF4-FFF2-40B4-BE49-F238E27FC236}">
                <a16:creationId xmlns:a16="http://schemas.microsoft.com/office/drawing/2014/main" id="{ACBA3BFD-1C2F-2423-CFE9-1488F8C78CAB}"/>
              </a:ext>
            </a:extLst>
          </p:cNvPr>
          <p:cNvGrpSpPr/>
          <p:nvPr/>
        </p:nvGrpSpPr>
        <p:grpSpPr>
          <a:xfrm>
            <a:off x="5294147" y="257834"/>
            <a:ext cx="1266746" cy="687045"/>
            <a:chOff x="2606890" y="2132199"/>
            <a:chExt cx="3430150" cy="281018"/>
          </a:xfrm>
          <a:noFill/>
        </p:grpSpPr>
        <p:sp>
          <p:nvSpPr>
            <p:cNvPr id="41" name="Rectangle 40">
              <a:extLst>
                <a:ext uri="{FF2B5EF4-FFF2-40B4-BE49-F238E27FC236}">
                  <a16:creationId xmlns:a16="http://schemas.microsoft.com/office/drawing/2014/main" id="{D343D5DD-184B-8220-2726-F20000EC9E47}"/>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42" name="Rectangle 41">
              <a:extLst>
                <a:ext uri="{FF2B5EF4-FFF2-40B4-BE49-F238E27FC236}">
                  <a16:creationId xmlns:a16="http://schemas.microsoft.com/office/drawing/2014/main" id="{8EBCDCB2-A207-9B81-9663-EB624C7A7051}"/>
                </a:ext>
              </a:extLst>
            </p:cNvPr>
            <p:cNvSpPr/>
            <p:nvPr/>
          </p:nvSpPr>
          <p:spPr>
            <a:xfrm>
              <a:off x="2689777" y="2198427"/>
              <a:ext cx="3347263" cy="113299"/>
            </a:xfrm>
            <a:prstGeom prst="rect">
              <a:avLst/>
            </a:prstGeom>
            <a:grpFill/>
            <a:ln>
              <a:noFill/>
            </a:ln>
          </p:spPr>
          <p:txBody>
            <a:bodyPr wrap="square">
              <a:spAutoFit/>
            </a:bodyPr>
            <a:lstStyle/>
            <a:p>
              <a:r>
                <a:rPr lang="fr-FR" sz="1200" dirty="0">
                  <a:solidFill>
                    <a:schemeClr val="bg1"/>
                  </a:solidFill>
                  <a:latin typeface="Century Gothic" pitchFamily="34" charset="0"/>
                </a:rPr>
                <a:t>MARL</a:t>
              </a:r>
            </a:p>
          </p:txBody>
        </p:sp>
      </p:grpSp>
      <p:sp>
        <p:nvSpPr>
          <p:cNvPr id="6" name="Rectangle 5">
            <a:extLst>
              <a:ext uri="{FF2B5EF4-FFF2-40B4-BE49-F238E27FC236}">
                <a16:creationId xmlns:a16="http://schemas.microsoft.com/office/drawing/2014/main" id="{5A277DE7-D9CC-53E8-CAA4-C74DEAB3A754}"/>
              </a:ext>
            </a:extLst>
          </p:cNvPr>
          <p:cNvSpPr/>
          <p:nvPr/>
        </p:nvSpPr>
        <p:spPr>
          <a:xfrm>
            <a:off x="8955554"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t>décentralise</a:t>
            </a:r>
          </a:p>
        </p:txBody>
      </p:sp>
      <p:sp>
        <p:nvSpPr>
          <p:cNvPr id="9" name="Légende : flèche vers le haut 8">
            <a:extLst>
              <a:ext uri="{FF2B5EF4-FFF2-40B4-BE49-F238E27FC236}">
                <a16:creationId xmlns:a16="http://schemas.microsoft.com/office/drawing/2014/main" id="{69704327-2670-314B-F4DD-2C97DA476C4B}"/>
              </a:ext>
            </a:extLst>
          </p:cNvPr>
          <p:cNvSpPr/>
          <p:nvPr/>
        </p:nvSpPr>
        <p:spPr>
          <a:xfrm rot="10800000">
            <a:off x="7788765" y="388188"/>
            <a:ext cx="1112430" cy="687046"/>
          </a:xfrm>
          <a:prstGeom prst="upArrowCallou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46A3C7BB-0382-32D6-1D15-917286CF79CD}"/>
              </a:ext>
            </a:extLst>
          </p:cNvPr>
          <p:cNvSpPr/>
          <p:nvPr/>
        </p:nvSpPr>
        <p:spPr>
          <a:xfrm>
            <a:off x="7762653"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centralisé</a:t>
            </a:r>
          </a:p>
        </p:txBody>
      </p:sp>
      <p:sp>
        <p:nvSpPr>
          <p:cNvPr id="10" name="Rectangle 9">
            <a:extLst>
              <a:ext uri="{FF2B5EF4-FFF2-40B4-BE49-F238E27FC236}">
                <a16:creationId xmlns:a16="http://schemas.microsoft.com/office/drawing/2014/main" id="{945FC6D0-3360-BEDD-0AEA-1D72B1B54510}"/>
              </a:ext>
            </a:extLst>
          </p:cNvPr>
          <p:cNvSpPr/>
          <p:nvPr/>
        </p:nvSpPr>
        <p:spPr>
          <a:xfrm>
            <a:off x="6570862"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independent</a:t>
            </a:r>
          </a:p>
        </p:txBody>
      </p:sp>
      <p:sp>
        <p:nvSpPr>
          <p:cNvPr id="2" name="Google Shape;414;p21">
            <a:extLst>
              <a:ext uri="{FF2B5EF4-FFF2-40B4-BE49-F238E27FC236}">
                <a16:creationId xmlns:a16="http://schemas.microsoft.com/office/drawing/2014/main" id="{AD088DEB-E10A-6496-4A4A-B789362D1198}"/>
              </a:ext>
            </a:extLst>
          </p:cNvPr>
          <p:cNvSpPr txBox="1"/>
          <p:nvPr/>
        </p:nvSpPr>
        <p:spPr>
          <a:xfrm>
            <a:off x="265630" y="1645738"/>
            <a:ext cx="60976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i="0" dirty="0" err="1">
                <a:solidFill>
                  <a:schemeClr val="dk1"/>
                </a:solidFill>
                <a:latin typeface="Arial"/>
                <a:ea typeface="Arial"/>
                <a:cs typeface="Arial"/>
                <a:sym typeface="Arial"/>
              </a:rPr>
              <a:t>Centrelized</a:t>
            </a:r>
            <a:r>
              <a:rPr lang="fr-FR" sz="1800" b="1" i="0" dirty="0">
                <a:solidFill>
                  <a:schemeClr val="dk1"/>
                </a:solidFill>
                <a:latin typeface="Arial"/>
                <a:ea typeface="Arial"/>
                <a:cs typeface="Arial"/>
                <a:sym typeface="Arial"/>
              </a:rPr>
              <a:t> </a:t>
            </a:r>
            <a:r>
              <a:rPr lang="fr-FR" sz="1800" b="1" i="0" dirty="0" err="1">
                <a:solidFill>
                  <a:schemeClr val="dk1"/>
                </a:solidFill>
                <a:latin typeface="Arial"/>
                <a:ea typeface="Arial"/>
                <a:cs typeface="Arial"/>
                <a:sym typeface="Arial"/>
              </a:rPr>
              <a:t>critic</a:t>
            </a:r>
            <a:endParaRPr sz="1800" b="1" dirty="0">
              <a:solidFill>
                <a:schemeClr val="dk1"/>
              </a:solidFill>
              <a:latin typeface="Calibri"/>
              <a:ea typeface="Calibri"/>
              <a:cs typeface="Calibri"/>
              <a:sym typeface="Calibri"/>
            </a:endParaRPr>
          </a:p>
        </p:txBody>
      </p:sp>
      <p:sp>
        <p:nvSpPr>
          <p:cNvPr id="3" name="Google Shape;398;p20">
            <a:extLst>
              <a:ext uri="{FF2B5EF4-FFF2-40B4-BE49-F238E27FC236}">
                <a16:creationId xmlns:a16="http://schemas.microsoft.com/office/drawing/2014/main" id="{11F1B4CC-F79A-EA2A-D44C-0FDAC28E5EFA}"/>
              </a:ext>
            </a:extLst>
          </p:cNvPr>
          <p:cNvSpPr txBox="1"/>
          <p:nvPr/>
        </p:nvSpPr>
        <p:spPr>
          <a:xfrm>
            <a:off x="320830" y="2188159"/>
            <a:ext cx="11732645" cy="738623"/>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fr-FR" dirty="0"/>
              <a:t>Ainsi, la seconde mise en œuvre de cette approche est le Multi-Agent </a:t>
            </a:r>
            <a:r>
              <a:rPr lang="fr-FR" dirty="0" err="1"/>
              <a:t>Reinforcement</a:t>
            </a:r>
            <a:r>
              <a:rPr lang="fr-FR" dirty="0"/>
              <a:t> Learning (</a:t>
            </a:r>
            <a:r>
              <a:rPr lang="fr-FR" b="1" i="1" dirty="0"/>
              <a:t>MARL</a:t>
            </a:r>
            <a:r>
              <a:rPr lang="fr-FR" dirty="0"/>
              <a:t>) avec un "</a:t>
            </a:r>
            <a:r>
              <a:rPr lang="fr-FR" dirty="0" err="1"/>
              <a:t>Critic</a:t>
            </a:r>
            <a:r>
              <a:rPr lang="fr-FR" dirty="0"/>
              <a:t> centralisé". Dans ce système, tous les agents sont connectés à une seule unité centrale - le </a:t>
            </a:r>
            <a:r>
              <a:rPr lang="fr-FR" dirty="0" err="1"/>
              <a:t>critic</a:t>
            </a:r>
            <a:r>
              <a:rPr lang="fr-FR" dirty="0"/>
              <a:t> - qui est chargée d'évaluer les actions de chaque agent et d'attribuer une valeur à chaque action. Cette évaluation se base sur les observations de l'environnement pour encourager un comportement coopératif.</a:t>
            </a:r>
          </a:p>
        </p:txBody>
      </p:sp>
      <p:sp>
        <p:nvSpPr>
          <p:cNvPr id="8" name="Espace réservé du numéro de diapositive 7">
            <a:extLst>
              <a:ext uri="{FF2B5EF4-FFF2-40B4-BE49-F238E27FC236}">
                <a16:creationId xmlns:a16="http://schemas.microsoft.com/office/drawing/2014/main" id="{1C824203-DB05-293A-B375-EE6D871020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23</a:t>
            </a:fld>
            <a:endParaRPr lang="fr-FR"/>
          </a:p>
        </p:txBody>
      </p:sp>
      <p:sp>
        <p:nvSpPr>
          <p:cNvPr id="11" name="Rectangle 9">
            <a:extLst>
              <a:ext uri="{FF2B5EF4-FFF2-40B4-BE49-F238E27FC236}">
                <a16:creationId xmlns:a16="http://schemas.microsoft.com/office/drawing/2014/main" id="{8FA652B5-3261-1CA4-5359-A970FF552B79}"/>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grpSp>
        <p:nvGrpSpPr>
          <p:cNvPr id="13" name="Groupe 12">
            <a:extLst>
              <a:ext uri="{FF2B5EF4-FFF2-40B4-BE49-F238E27FC236}">
                <a16:creationId xmlns:a16="http://schemas.microsoft.com/office/drawing/2014/main" id="{86E108DD-D9CE-053A-F977-86FC10027B23}"/>
              </a:ext>
            </a:extLst>
          </p:cNvPr>
          <p:cNvGrpSpPr/>
          <p:nvPr/>
        </p:nvGrpSpPr>
        <p:grpSpPr>
          <a:xfrm>
            <a:off x="2324764" y="3232697"/>
            <a:ext cx="7724775" cy="3009900"/>
            <a:chOff x="2324764" y="3232697"/>
            <a:chExt cx="7724775" cy="3009900"/>
          </a:xfrm>
        </p:grpSpPr>
        <p:pic>
          <p:nvPicPr>
            <p:cNvPr id="4" name="Image 3" descr="Une image contenant texte, diagramme, Plan, ligne&#10;&#10;Description générée automatiquement">
              <a:extLst>
                <a:ext uri="{FF2B5EF4-FFF2-40B4-BE49-F238E27FC236}">
                  <a16:creationId xmlns:a16="http://schemas.microsoft.com/office/drawing/2014/main" id="{525DFB58-EF3B-B639-8803-499561F6AF1E}"/>
                </a:ext>
              </a:extLst>
            </p:cNvPr>
            <p:cNvPicPr>
              <a:picLocks noChangeAspect="1"/>
            </p:cNvPicPr>
            <p:nvPr/>
          </p:nvPicPr>
          <p:blipFill>
            <a:blip r:embed="rId3"/>
            <a:stretch>
              <a:fillRect/>
            </a:stretch>
          </p:blipFill>
          <p:spPr>
            <a:xfrm>
              <a:off x="2324764" y="3232697"/>
              <a:ext cx="7724775" cy="3009900"/>
            </a:xfrm>
            <a:prstGeom prst="rect">
              <a:avLst/>
            </a:prstGeom>
          </p:spPr>
        </p:pic>
        <p:sp>
          <p:nvSpPr>
            <p:cNvPr id="12" name="Rectangle 11">
              <a:extLst>
                <a:ext uri="{FF2B5EF4-FFF2-40B4-BE49-F238E27FC236}">
                  <a16:creationId xmlns:a16="http://schemas.microsoft.com/office/drawing/2014/main" id="{237DF6F2-FF36-BAFC-E553-D4B9E0598F13}"/>
                </a:ext>
              </a:extLst>
            </p:cNvPr>
            <p:cNvSpPr/>
            <p:nvPr/>
          </p:nvSpPr>
          <p:spPr>
            <a:xfrm>
              <a:off x="2371800" y="4078919"/>
              <a:ext cx="476188" cy="71667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8051527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0"/>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071924-9F88-A5F7-7AAA-79F2C5F7A084}"/>
              </a:ext>
            </a:extLst>
          </p:cNvPr>
          <p:cNvSpPr/>
          <p:nvPr/>
        </p:nvSpPr>
        <p:spPr>
          <a:xfrm>
            <a:off x="5297148" y="290445"/>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t>décentralise</a:t>
            </a:r>
          </a:p>
        </p:txBody>
      </p:sp>
      <p:sp>
        <p:nvSpPr>
          <p:cNvPr id="20" name="Rectangle 19">
            <a:extLst>
              <a:ext uri="{FF2B5EF4-FFF2-40B4-BE49-F238E27FC236}">
                <a16:creationId xmlns:a16="http://schemas.microsoft.com/office/drawing/2014/main" id="{DCE548D9-CA3C-A1ED-0AAF-9A892E8BCD48}"/>
              </a:ext>
            </a:extLst>
          </p:cNvPr>
          <p:cNvSpPr/>
          <p:nvPr/>
        </p:nvSpPr>
        <p:spPr>
          <a:xfrm>
            <a:off x="5301528" y="388188"/>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centralisé</a:t>
            </a:r>
          </a:p>
        </p:txBody>
      </p:sp>
      <p:grpSp>
        <p:nvGrpSpPr>
          <p:cNvPr id="26" name="Groupe 25">
            <a:extLst>
              <a:ext uri="{FF2B5EF4-FFF2-40B4-BE49-F238E27FC236}">
                <a16:creationId xmlns:a16="http://schemas.microsoft.com/office/drawing/2014/main" id="{75A26001-D733-F6CB-768C-97B56C383073}"/>
              </a:ext>
            </a:extLst>
          </p:cNvPr>
          <p:cNvGrpSpPr/>
          <p:nvPr/>
        </p:nvGrpSpPr>
        <p:grpSpPr>
          <a:xfrm>
            <a:off x="5319981" y="252141"/>
            <a:ext cx="1125377" cy="733007"/>
            <a:chOff x="6553116" y="342227"/>
            <a:chExt cx="1125377" cy="733007"/>
          </a:xfrm>
        </p:grpSpPr>
        <p:sp>
          <p:nvSpPr>
            <p:cNvPr id="25" name="Légende : flèche vers le haut 24">
              <a:extLst>
                <a:ext uri="{FF2B5EF4-FFF2-40B4-BE49-F238E27FC236}">
                  <a16:creationId xmlns:a16="http://schemas.microsoft.com/office/drawing/2014/main" id="{6A74392B-2BDD-9A0B-95D3-E6CAA7A10CC9}"/>
                </a:ext>
              </a:extLst>
            </p:cNvPr>
            <p:cNvSpPr/>
            <p:nvPr/>
          </p:nvSpPr>
          <p:spPr>
            <a:xfrm rot="10800000">
              <a:off x="6553116" y="388188"/>
              <a:ext cx="1112430" cy="687046"/>
            </a:xfrm>
            <a:prstGeom prst="upArrowCallou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0EED2EFA-4160-A5DA-1A9C-6B5C071C09AF}"/>
                </a:ext>
              </a:extLst>
            </p:cNvPr>
            <p:cNvSpPr/>
            <p:nvPr/>
          </p:nvSpPr>
          <p:spPr>
            <a:xfrm>
              <a:off x="6560893" y="342227"/>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independent</a:t>
              </a:r>
            </a:p>
          </p:txBody>
        </p:sp>
      </p:grpSp>
      <p:grpSp>
        <p:nvGrpSpPr>
          <p:cNvPr id="2059" name="Group 2058">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2060" name="Freeform: Shape 2059">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Freeform: Shape 2060">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Freeform: Shape 2061">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Freeform: Shape 2062">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e 14">
            <a:extLst>
              <a:ext uri="{FF2B5EF4-FFF2-40B4-BE49-F238E27FC236}">
                <a16:creationId xmlns:a16="http://schemas.microsoft.com/office/drawing/2014/main" id="{526E8ADE-687B-B617-B13F-729C349C5888}"/>
              </a:ext>
            </a:extLst>
          </p:cNvPr>
          <p:cNvGrpSpPr/>
          <p:nvPr/>
        </p:nvGrpSpPr>
        <p:grpSpPr>
          <a:xfrm>
            <a:off x="245217" y="257835"/>
            <a:ext cx="3869584" cy="687045"/>
            <a:chOff x="2606890" y="2132199"/>
            <a:chExt cx="3430150" cy="281018"/>
          </a:xfrm>
        </p:grpSpPr>
        <p:sp>
          <p:nvSpPr>
            <p:cNvPr id="16" name="Rectangle 15">
              <a:extLst>
                <a:ext uri="{FF2B5EF4-FFF2-40B4-BE49-F238E27FC236}">
                  <a16:creationId xmlns:a16="http://schemas.microsoft.com/office/drawing/2014/main" id="{5872DA10-B9F6-2510-677B-FC70096CC20F}"/>
                </a:ext>
              </a:extLst>
            </p:cNvPr>
            <p:cNvSpPr/>
            <p:nvPr/>
          </p:nvSpPr>
          <p:spPr>
            <a:xfrm rot="16200000" flipV="1">
              <a:off x="4094504"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17" name="Rectangle 16">
              <a:extLst>
                <a:ext uri="{FF2B5EF4-FFF2-40B4-BE49-F238E27FC236}">
                  <a16:creationId xmlns:a16="http://schemas.microsoft.com/office/drawing/2014/main" id="{59587A93-5631-AA6E-A8A9-7D22DDB71A90}"/>
                </a:ext>
              </a:extLst>
            </p:cNvPr>
            <p:cNvSpPr/>
            <p:nvPr/>
          </p:nvSpPr>
          <p:spPr>
            <a:xfrm>
              <a:off x="2689776" y="2198427"/>
              <a:ext cx="3347264" cy="138477"/>
            </a:xfrm>
            <a:prstGeom prst="rect">
              <a:avLst/>
            </a:prstGeom>
          </p:spPr>
          <p:txBody>
            <a:bodyPr wrap="square">
              <a:spAutoFit/>
            </a:bodyPr>
            <a:lstStyle/>
            <a:p>
              <a:r>
                <a:rPr lang="fr-FR" sz="1600" dirty="0">
                  <a:solidFill>
                    <a:prstClr val="white"/>
                  </a:solidFill>
                  <a:latin typeface="Century Gothic" pitchFamily="34" charset="0"/>
                </a:rPr>
                <a:t>solutions proposées</a:t>
              </a:r>
            </a:p>
          </p:txBody>
        </p:sp>
      </p:grpSp>
      <p:grpSp>
        <p:nvGrpSpPr>
          <p:cNvPr id="21" name="Groupe 20">
            <a:extLst>
              <a:ext uri="{FF2B5EF4-FFF2-40B4-BE49-F238E27FC236}">
                <a16:creationId xmlns:a16="http://schemas.microsoft.com/office/drawing/2014/main" id="{F75A8353-D952-9479-8296-0B3D30E48F22}"/>
              </a:ext>
            </a:extLst>
          </p:cNvPr>
          <p:cNvGrpSpPr/>
          <p:nvPr/>
        </p:nvGrpSpPr>
        <p:grpSpPr>
          <a:xfrm>
            <a:off x="3996790" y="257834"/>
            <a:ext cx="1266746" cy="687045"/>
            <a:chOff x="2606890" y="2132199"/>
            <a:chExt cx="3430150" cy="281018"/>
          </a:xfrm>
          <a:noFill/>
        </p:grpSpPr>
        <p:sp>
          <p:nvSpPr>
            <p:cNvPr id="22" name="Rectangle 21">
              <a:extLst>
                <a:ext uri="{FF2B5EF4-FFF2-40B4-BE49-F238E27FC236}">
                  <a16:creationId xmlns:a16="http://schemas.microsoft.com/office/drawing/2014/main" id="{02005E32-1570-C165-B806-8A9CD14EC6EE}"/>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23" name="Rectangle 22">
              <a:extLst>
                <a:ext uri="{FF2B5EF4-FFF2-40B4-BE49-F238E27FC236}">
                  <a16:creationId xmlns:a16="http://schemas.microsoft.com/office/drawing/2014/main" id="{E5492EEC-1659-4D5F-8588-EF0023DEC2F0}"/>
                </a:ext>
              </a:extLst>
            </p:cNvPr>
            <p:cNvSpPr/>
            <p:nvPr/>
          </p:nvSpPr>
          <p:spPr>
            <a:xfrm>
              <a:off x="2689777" y="2198427"/>
              <a:ext cx="3347263" cy="113299"/>
            </a:xfrm>
            <a:prstGeom prst="rect">
              <a:avLst/>
            </a:prstGeom>
            <a:grpFill/>
            <a:ln>
              <a:noFill/>
            </a:ln>
          </p:spPr>
          <p:txBody>
            <a:bodyPr wrap="square">
              <a:spAutoFit/>
            </a:bodyPr>
            <a:lstStyle/>
            <a:p>
              <a:r>
                <a:rPr lang="fr-FR" sz="1200" dirty="0">
                  <a:solidFill>
                    <a:schemeClr val="tx1"/>
                  </a:solidFill>
                  <a:latin typeface="Century Gothic" pitchFamily="34" charset="0"/>
                </a:rPr>
                <a:t>Mono agent</a:t>
              </a:r>
            </a:p>
          </p:txBody>
        </p:sp>
      </p:grpSp>
      <p:sp>
        <p:nvSpPr>
          <p:cNvPr id="38" name="Rectangle 37">
            <a:extLst>
              <a:ext uri="{FF2B5EF4-FFF2-40B4-BE49-F238E27FC236}">
                <a16:creationId xmlns:a16="http://schemas.microsoft.com/office/drawing/2014/main" id="{F5AE4047-11F9-73A5-B9E6-659A6891F594}"/>
              </a:ext>
            </a:extLst>
          </p:cNvPr>
          <p:cNvSpPr/>
          <p:nvPr/>
        </p:nvSpPr>
        <p:spPr>
          <a:xfrm>
            <a:off x="5281199" y="252141"/>
            <a:ext cx="1202525" cy="687046"/>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e 39">
            <a:extLst>
              <a:ext uri="{FF2B5EF4-FFF2-40B4-BE49-F238E27FC236}">
                <a16:creationId xmlns:a16="http://schemas.microsoft.com/office/drawing/2014/main" id="{ACBA3BFD-1C2F-2423-CFE9-1488F8C78CAB}"/>
              </a:ext>
            </a:extLst>
          </p:cNvPr>
          <p:cNvGrpSpPr/>
          <p:nvPr/>
        </p:nvGrpSpPr>
        <p:grpSpPr>
          <a:xfrm>
            <a:off x="5294147" y="257834"/>
            <a:ext cx="1266746" cy="687045"/>
            <a:chOff x="2606890" y="2132199"/>
            <a:chExt cx="3430150" cy="281018"/>
          </a:xfrm>
          <a:noFill/>
        </p:grpSpPr>
        <p:sp>
          <p:nvSpPr>
            <p:cNvPr id="41" name="Rectangle 40">
              <a:extLst>
                <a:ext uri="{FF2B5EF4-FFF2-40B4-BE49-F238E27FC236}">
                  <a16:creationId xmlns:a16="http://schemas.microsoft.com/office/drawing/2014/main" id="{D343D5DD-184B-8220-2726-F20000EC9E47}"/>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42" name="Rectangle 41">
              <a:extLst>
                <a:ext uri="{FF2B5EF4-FFF2-40B4-BE49-F238E27FC236}">
                  <a16:creationId xmlns:a16="http://schemas.microsoft.com/office/drawing/2014/main" id="{8EBCDCB2-A207-9B81-9663-EB624C7A7051}"/>
                </a:ext>
              </a:extLst>
            </p:cNvPr>
            <p:cNvSpPr/>
            <p:nvPr/>
          </p:nvSpPr>
          <p:spPr>
            <a:xfrm>
              <a:off x="2689777" y="2198427"/>
              <a:ext cx="3347263" cy="113299"/>
            </a:xfrm>
            <a:prstGeom prst="rect">
              <a:avLst/>
            </a:prstGeom>
            <a:grpFill/>
            <a:ln>
              <a:noFill/>
            </a:ln>
          </p:spPr>
          <p:txBody>
            <a:bodyPr wrap="square">
              <a:spAutoFit/>
            </a:bodyPr>
            <a:lstStyle/>
            <a:p>
              <a:r>
                <a:rPr lang="fr-FR" sz="1200" dirty="0">
                  <a:solidFill>
                    <a:schemeClr val="bg1"/>
                  </a:solidFill>
                  <a:latin typeface="Century Gothic" pitchFamily="34" charset="0"/>
                </a:rPr>
                <a:t>MARL</a:t>
              </a:r>
            </a:p>
          </p:txBody>
        </p:sp>
      </p:grpSp>
      <p:sp>
        <p:nvSpPr>
          <p:cNvPr id="6" name="Rectangle 5">
            <a:extLst>
              <a:ext uri="{FF2B5EF4-FFF2-40B4-BE49-F238E27FC236}">
                <a16:creationId xmlns:a16="http://schemas.microsoft.com/office/drawing/2014/main" id="{5A277DE7-D9CC-53E8-CAA4-C74DEAB3A754}"/>
              </a:ext>
            </a:extLst>
          </p:cNvPr>
          <p:cNvSpPr/>
          <p:nvPr/>
        </p:nvSpPr>
        <p:spPr>
          <a:xfrm>
            <a:off x="8955554"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t>décentralise</a:t>
            </a:r>
          </a:p>
        </p:txBody>
      </p:sp>
      <p:sp>
        <p:nvSpPr>
          <p:cNvPr id="9" name="Légende : flèche vers le haut 8">
            <a:extLst>
              <a:ext uri="{FF2B5EF4-FFF2-40B4-BE49-F238E27FC236}">
                <a16:creationId xmlns:a16="http://schemas.microsoft.com/office/drawing/2014/main" id="{69704327-2670-314B-F4DD-2C97DA476C4B}"/>
              </a:ext>
            </a:extLst>
          </p:cNvPr>
          <p:cNvSpPr/>
          <p:nvPr/>
        </p:nvSpPr>
        <p:spPr>
          <a:xfrm rot="10800000">
            <a:off x="7788765" y="388188"/>
            <a:ext cx="1112430" cy="687046"/>
          </a:xfrm>
          <a:prstGeom prst="upArrowCallou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46A3C7BB-0382-32D6-1D15-917286CF79CD}"/>
              </a:ext>
            </a:extLst>
          </p:cNvPr>
          <p:cNvSpPr/>
          <p:nvPr/>
        </p:nvSpPr>
        <p:spPr>
          <a:xfrm>
            <a:off x="7762653"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centralisé</a:t>
            </a:r>
          </a:p>
        </p:txBody>
      </p:sp>
      <p:sp>
        <p:nvSpPr>
          <p:cNvPr id="10" name="Rectangle 9">
            <a:extLst>
              <a:ext uri="{FF2B5EF4-FFF2-40B4-BE49-F238E27FC236}">
                <a16:creationId xmlns:a16="http://schemas.microsoft.com/office/drawing/2014/main" id="{945FC6D0-3360-BEDD-0AEA-1D72B1B54510}"/>
              </a:ext>
            </a:extLst>
          </p:cNvPr>
          <p:cNvSpPr/>
          <p:nvPr/>
        </p:nvSpPr>
        <p:spPr>
          <a:xfrm>
            <a:off x="6570862"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independent</a:t>
            </a:r>
          </a:p>
        </p:txBody>
      </p:sp>
      <p:pic>
        <p:nvPicPr>
          <p:cNvPr id="11" name="Google Shape;428;p22" descr="Une image contenant texte, Tracé, ligne, capture d’écran&#10;&#10;Description générée automatiquement">
            <a:extLst>
              <a:ext uri="{FF2B5EF4-FFF2-40B4-BE49-F238E27FC236}">
                <a16:creationId xmlns:a16="http://schemas.microsoft.com/office/drawing/2014/main" id="{A72AF1E4-4588-29B7-5D64-FF668D5BB1EA}"/>
              </a:ext>
            </a:extLst>
          </p:cNvPr>
          <p:cNvPicPr preferRelativeResize="0"/>
          <p:nvPr/>
        </p:nvPicPr>
        <p:blipFill rotWithShape="1">
          <a:blip r:embed="rId3">
            <a:alphaModFix/>
          </a:blip>
          <a:srcRect/>
          <a:stretch/>
        </p:blipFill>
        <p:spPr>
          <a:xfrm>
            <a:off x="6128569" y="3716320"/>
            <a:ext cx="2897070" cy="2310187"/>
          </a:xfrm>
          <a:prstGeom prst="rect">
            <a:avLst/>
          </a:prstGeom>
          <a:noFill/>
          <a:ln>
            <a:noFill/>
          </a:ln>
        </p:spPr>
      </p:pic>
      <p:pic>
        <p:nvPicPr>
          <p:cNvPr id="12" name="Google Shape;429;p22" descr="Une image contenant texte, Tracé, capture d’écran, ligne&#10;&#10;Description générée automatiquement">
            <a:extLst>
              <a:ext uri="{FF2B5EF4-FFF2-40B4-BE49-F238E27FC236}">
                <a16:creationId xmlns:a16="http://schemas.microsoft.com/office/drawing/2014/main" id="{C8EB556E-4C32-D128-3673-FE7C806A7E0D}"/>
              </a:ext>
            </a:extLst>
          </p:cNvPr>
          <p:cNvPicPr preferRelativeResize="0"/>
          <p:nvPr/>
        </p:nvPicPr>
        <p:blipFill rotWithShape="1">
          <a:blip r:embed="rId4">
            <a:alphaModFix/>
          </a:blip>
          <a:srcRect/>
          <a:stretch/>
        </p:blipFill>
        <p:spPr>
          <a:xfrm>
            <a:off x="9025639" y="3818227"/>
            <a:ext cx="2769275" cy="2208280"/>
          </a:xfrm>
          <a:prstGeom prst="rect">
            <a:avLst/>
          </a:prstGeom>
          <a:noFill/>
          <a:ln>
            <a:noFill/>
          </a:ln>
        </p:spPr>
      </p:pic>
      <p:pic>
        <p:nvPicPr>
          <p:cNvPr id="13" name="Google Shape;430;p22" descr="Une image contenant texte, Tracé, capture d’écran, ligne&#10;&#10;Description générée automatiquement">
            <a:extLst>
              <a:ext uri="{FF2B5EF4-FFF2-40B4-BE49-F238E27FC236}">
                <a16:creationId xmlns:a16="http://schemas.microsoft.com/office/drawing/2014/main" id="{597DAC2F-DF88-9316-BB34-DB60451605C1}"/>
              </a:ext>
            </a:extLst>
          </p:cNvPr>
          <p:cNvPicPr preferRelativeResize="0"/>
          <p:nvPr/>
        </p:nvPicPr>
        <p:blipFill rotWithShape="1">
          <a:blip r:embed="rId5">
            <a:alphaModFix/>
          </a:blip>
          <a:srcRect/>
          <a:stretch/>
        </p:blipFill>
        <p:spPr>
          <a:xfrm>
            <a:off x="6128569" y="1423218"/>
            <a:ext cx="2826985" cy="2201591"/>
          </a:xfrm>
          <a:prstGeom prst="rect">
            <a:avLst/>
          </a:prstGeom>
          <a:noFill/>
          <a:ln>
            <a:noFill/>
          </a:ln>
        </p:spPr>
      </p:pic>
      <p:pic>
        <p:nvPicPr>
          <p:cNvPr id="14" name="Google Shape;431;p22" descr="Une image contenant texte, Tracé, capture d’écran, ligne&#10;&#10;Description générée automatiquement">
            <a:extLst>
              <a:ext uri="{FF2B5EF4-FFF2-40B4-BE49-F238E27FC236}">
                <a16:creationId xmlns:a16="http://schemas.microsoft.com/office/drawing/2014/main" id="{44D2D3AC-75A7-8629-CC20-4EF50F0C4A18}"/>
              </a:ext>
            </a:extLst>
          </p:cNvPr>
          <p:cNvPicPr preferRelativeResize="0"/>
          <p:nvPr/>
        </p:nvPicPr>
        <p:blipFill rotWithShape="1">
          <a:blip r:embed="rId6">
            <a:alphaModFix/>
          </a:blip>
          <a:srcRect/>
          <a:stretch/>
        </p:blipFill>
        <p:spPr>
          <a:xfrm>
            <a:off x="9025639" y="1423218"/>
            <a:ext cx="2769275" cy="2201591"/>
          </a:xfrm>
          <a:prstGeom prst="rect">
            <a:avLst/>
          </a:prstGeom>
          <a:noFill/>
          <a:ln>
            <a:noFill/>
          </a:ln>
        </p:spPr>
      </p:pic>
      <p:sp>
        <p:nvSpPr>
          <p:cNvPr id="19" name="Google Shape;398;p20">
            <a:extLst>
              <a:ext uri="{FF2B5EF4-FFF2-40B4-BE49-F238E27FC236}">
                <a16:creationId xmlns:a16="http://schemas.microsoft.com/office/drawing/2014/main" id="{BC93398F-1A43-D685-B0BD-ED8DA9B30872}"/>
              </a:ext>
            </a:extLst>
          </p:cNvPr>
          <p:cNvSpPr txBox="1"/>
          <p:nvPr/>
        </p:nvSpPr>
        <p:spPr>
          <a:xfrm>
            <a:off x="144095" y="2199628"/>
            <a:ext cx="5185964" cy="52318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fr-FR" sz="1400" dirty="0"/>
              <a:t>l'utilisation d'un "</a:t>
            </a:r>
            <a:r>
              <a:rPr lang="fr-FR" sz="1400" dirty="0" err="1"/>
              <a:t>Critic</a:t>
            </a:r>
            <a:r>
              <a:rPr lang="fr-FR" sz="1400" dirty="0"/>
              <a:t>" centralisé </a:t>
            </a:r>
            <a:r>
              <a:rPr lang="fr-FR" sz="1400" b="1" dirty="0"/>
              <a:t>a facilité l'élaboration d'une stratégie coopérative </a:t>
            </a:r>
            <a:r>
              <a:rPr lang="fr-FR" sz="1400" dirty="0"/>
              <a:t>par les agents</a:t>
            </a:r>
            <a:endParaRPr sz="1800" b="1" dirty="0">
              <a:solidFill>
                <a:schemeClr val="dk1"/>
              </a:solidFill>
              <a:latin typeface="Calibri"/>
              <a:ea typeface="Calibri"/>
              <a:cs typeface="Calibri"/>
              <a:sym typeface="Calibri"/>
            </a:endParaRPr>
          </a:p>
        </p:txBody>
      </p:sp>
      <p:sp>
        <p:nvSpPr>
          <p:cNvPr id="27" name="Google Shape;414;p21">
            <a:extLst>
              <a:ext uri="{FF2B5EF4-FFF2-40B4-BE49-F238E27FC236}">
                <a16:creationId xmlns:a16="http://schemas.microsoft.com/office/drawing/2014/main" id="{9AF6AA34-2367-2F40-350F-1C4907A4786B}"/>
              </a:ext>
            </a:extLst>
          </p:cNvPr>
          <p:cNvSpPr txBox="1"/>
          <p:nvPr/>
        </p:nvSpPr>
        <p:spPr>
          <a:xfrm>
            <a:off x="265630" y="1645738"/>
            <a:ext cx="60976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i="0" dirty="0" err="1">
                <a:solidFill>
                  <a:schemeClr val="dk1"/>
                </a:solidFill>
                <a:latin typeface="Arial"/>
                <a:ea typeface="Arial"/>
                <a:cs typeface="Arial"/>
                <a:sym typeface="Arial"/>
              </a:rPr>
              <a:t>Centrelized</a:t>
            </a:r>
            <a:r>
              <a:rPr lang="fr-FR" sz="1800" b="1" i="0" dirty="0">
                <a:solidFill>
                  <a:schemeClr val="dk1"/>
                </a:solidFill>
                <a:latin typeface="Arial"/>
                <a:ea typeface="Arial"/>
                <a:cs typeface="Arial"/>
                <a:sym typeface="Arial"/>
              </a:rPr>
              <a:t> </a:t>
            </a:r>
            <a:r>
              <a:rPr lang="fr-FR" sz="1800" b="1" i="0" dirty="0" err="1">
                <a:solidFill>
                  <a:schemeClr val="dk1"/>
                </a:solidFill>
                <a:latin typeface="Arial"/>
                <a:ea typeface="Arial"/>
                <a:cs typeface="Arial"/>
                <a:sym typeface="Arial"/>
              </a:rPr>
              <a:t>critic</a:t>
            </a:r>
            <a:endParaRPr sz="1800" b="1" dirty="0">
              <a:solidFill>
                <a:schemeClr val="dk1"/>
              </a:solidFill>
              <a:latin typeface="Calibri"/>
              <a:ea typeface="Calibri"/>
              <a:cs typeface="Calibri"/>
              <a:sym typeface="Calibri"/>
            </a:endParaRPr>
          </a:p>
        </p:txBody>
      </p:sp>
      <p:sp>
        <p:nvSpPr>
          <p:cNvPr id="30" name="Espace réservé du numéro de diapositive 29">
            <a:extLst>
              <a:ext uri="{FF2B5EF4-FFF2-40B4-BE49-F238E27FC236}">
                <a16:creationId xmlns:a16="http://schemas.microsoft.com/office/drawing/2014/main" id="{C2F54E0A-F64A-1EDA-970C-05672DEFEC9E}"/>
              </a:ext>
            </a:extLst>
          </p:cNvPr>
          <p:cNvSpPr>
            <a:spLocks noGrp="1"/>
          </p:cNvSpPr>
          <p:nvPr>
            <p:ph type="sldNum" idx="12"/>
          </p:nvPr>
        </p:nvSpPr>
        <p:spPr>
          <a:xfrm>
            <a:off x="9072824" y="5616369"/>
            <a:ext cx="2743200" cy="365125"/>
          </a:xfrm>
        </p:spPr>
        <p:txBody>
          <a:bodyPr/>
          <a:lstStyle/>
          <a:p>
            <a:pPr marL="0" lvl="0" indent="0" algn="r" rtl="0">
              <a:spcBef>
                <a:spcPts val="0"/>
              </a:spcBef>
              <a:spcAft>
                <a:spcPts val="0"/>
              </a:spcAft>
              <a:buNone/>
            </a:pPr>
            <a:fld id="{00000000-1234-1234-1234-123412341234}" type="slidenum">
              <a:rPr lang="fr-FR" smtClean="0"/>
              <a:t>24</a:t>
            </a:fld>
            <a:endParaRPr lang="fr-FR"/>
          </a:p>
        </p:txBody>
      </p:sp>
    </p:spTree>
    <p:extLst>
      <p:ext uri="{BB962C8B-B14F-4D97-AF65-F5344CB8AC3E}">
        <p14:creationId xmlns:p14="http://schemas.microsoft.com/office/powerpoint/2010/main" val="33372519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0"/>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071924-9F88-A5F7-7AAA-79F2C5F7A084}"/>
              </a:ext>
            </a:extLst>
          </p:cNvPr>
          <p:cNvSpPr/>
          <p:nvPr/>
        </p:nvSpPr>
        <p:spPr>
          <a:xfrm>
            <a:off x="5297148" y="290445"/>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t>décentralise</a:t>
            </a:r>
          </a:p>
        </p:txBody>
      </p:sp>
      <p:sp>
        <p:nvSpPr>
          <p:cNvPr id="20" name="Rectangle 19">
            <a:extLst>
              <a:ext uri="{FF2B5EF4-FFF2-40B4-BE49-F238E27FC236}">
                <a16:creationId xmlns:a16="http://schemas.microsoft.com/office/drawing/2014/main" id="{DCE548D9-CA3C-A1ED-0AAF-9A892E8BCD48}"/>
              </a:ext>
            </a:extLst>
          </p:cNvPr>
          <p:cNvSpPr/>
          <p:nvPr/>
        </p:nvSpPr>
        <p:spPr>
          <a:xfrm>
            <a:off x="5301528" y="388188"/>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centralisé</a:t>
            </a:r>
          </a:p>
        </p:txBody>
      </p:sp>
      <p:grpSp>
        <p:nvGrpSpPr>
          <p:cNvPr id="26" name="Groupe 25">
            <a:extLst>
              <a:ext uri="{FF2B5EF4-FFF2-40B4-BE49-F238E27FC236}">
                <a16:creationId xmlns:a16="http://schemas.microsoft.com/office/drawing/2014/main" id="{75A26001-D733-F6CB-768C-97B56C383073}"/>
              </a:ext>
            </a:extLst>
          </p:cNvPr>
          <p:cNvGrpSpPr/>
          <p:nvPr/>
        </p:nvGrpSpPr>
        <p:grpSpPr>
          <a:xfrm>
            <a:off x="5319981" y="252141"/>
            <a:ext cx="1125377" cy="733007"/>
            <a:chOff x="6553116" y="342227"/>
            <a:chExt cx="1125377" cy="733007"/>
          </a:xfrm>
        </p:grpSpPr>
        <p:sp>
          <p:nvSpPr>
            <p:cNvPr id="25" name="Légende : flèche vers le haut 24">
              <a:extLst>
                <a:ext uri="{FF2B5EF4-FFF2-40B4-BE49-F238E27FC236}">
                  <a16:creationId xmlns:a16="http://schemas.microsoft.com/office/drawing/2014/main" id="{6A74392B-2BDD-9A0B-95D3-E6CAA7A10CC9}"/>
                </a:ext>
              </a:extLst>
            </p:cNvPr>
            <p:cNvSpPr/>
            <p:nvPr/>
          </p:nvSpPr>
          <p:spPr>
            <a:xfrm rot="10800000">
              <a:off x="6553116" y="388188"/>
              <a:ext cx="1112430" cy="687046"/>
            </a:xfrm>
            <a:prstGeom prst="upArrowCallou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0EED2EFA-4160-A5DA-1A9C-6B5C071C09AF}"/>
                </a:ext>
              </a:extLst>
            </p:cNvPr>
            <p:cNvSpPr/>
            <p:nvPr/>
          </p:nvSpPr>
          <p:spPr>
            <a:xfrm>
              <a:off x="6560893" y="342227"/>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independent</a:t>
              </a:r>
            </a:p>
          </p:txBody>
        </p:sp>
      </p:grpSp>
      <p:grpSp>
        <p:nvGrpSpPr>
          <p:cNvPr id="2059" name="Group 2058">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2060" name="Freeform: Shape 2059">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Freeform: Shape 2060">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Freeform: Shape 2061">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Freeform: Shape 2062">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e 14">
            <a:extLst>
              <a:ext uri="{FF2B5EF4-FFF2-40B4-BE49-F238E27FC236}">
                <a16:creationId xmlns:a16="http://schemas.microsoft.com/office/drawing/2014/main" id="{526E8ADE-687B-B617-B13F-729C349C5888}"/>
              </a:ext>
            </a:extLst>
          </p:cNvPr>
          <p:cNvGrpSpPr/>
          <p:nvPr/>
        </p:nvGrpSpPr>
        <p:grpSpPr>
          <a:xfrm>
            <a:off x="245217" y="257835"/>
            <a:ext cx="3869584" cy="687045"/>
            <a:chOff x="2606890" y="2132199"/>
            <a:chExt cx="3430150" cy="281018"/>
          </a:xfrm>
        </p:grpSpPr>
        <p:sp>
          <p:nvSpPr>
            <p:cNvPr id="16" name="Rectangle 15">
              <a:extLst>
                <a:ext uri="{FF2B5EF4-FFF2-40B4-BE49-F238E27FC236}">
                  <a16:creationId xmlns:a16="http://schemas.microsoft.com/office/drawing/2014/main" id="{5872DA10-B9F6-2510-677B-FC70096CC20F}"/>
                </a:ext>
              </a:extLst>
            </p:cNvPr>
            <p:cNvSpPr/>
            <p:nvPr/>
          </p:nvSpPr>
          <p:spPr>
            <a:xfrm rot="16200000" flipV="1">
              <a:off x="4094504"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17" name="Rectangle 16">
              <a:extLst>
                <a:ext uri="{FF2B5EF4-FFF2-40B4-BE49-F238E27FC236}">
                  <a16:creationId xmlns:a16="http://schemas.microsoft.com/office/drawing/2014/main" id="{59587A93-5631-AA6E-A8A9-7D22DDB71A90}"/>
                </a:ext>
              </a:extLst>
            </p:cNvPr>
            <p:cNvSpPr/>
            <p:nvPr/>
          </p:nvSpPr>
          <p:spPr>
            <a:xfrm>
              <a:off x="2689776" y="2198427"/>
              <a:ext cx="3347264" cy="138477"/>
            </a:xfrm>
            <a:prstGeom prst="rect">
              <a:avLst/>
            </a:prstGeom>
          </p:spPr>
          <p:txBody>
            <a:bodyPr wrap="square">
              <a:spAutoFit/>
            </a:bodyPr>
            <a:lstStyle/>
            <a:p>
              <a:r>
                <a:rPr lang="fr-FR" sz="1600" dirty="0">
                  <a:solidFill>
                    <a:prstClr val="white"/>
                  </a:solidFill>
                  <a:latin typeface="Century Gothic" pitchFamily="34" charset="0"/>
                </a:rPr>
                <a:t>solutions proposées</a:t>
              </a:r>
            </a:p>
          </p:txBody>
        </p:sp>
      </p:grpSp>
      <p:grpSp>
        <p:nvGrpSpPr>
          <p:cNvPr id="21" name="Groupe 20">
            <a:extLst>
              <a:ext uri="{FF2B5EF4-FFF2-40B4-BE49-F238E27FC236}">
                <a16:creationId xmlns:a16="http://schemas.microsoft.com/office/drawing/2014/main" id="{F75A8353-D952-9479-8296-0B3D30E48F22}"/>
              </a:ext>
            </a:extLst>
          </p:cNvPr>
          <p:cNvGrpSpPr/>
          <p:nvPr/>
        </p:nvGrpSpPr>
        <p:grpSpPr>
          <a:xfrm>
            <a:off x="3996790" y="257834"/>
            <a:ext cx="1266746" cy="687045"/>
            <a:chOff x="2606890" y="2132199"/>
            <a:chExt cx="3430150" cy="281018"/>
          </a:xfrm>
          <a:noFill/>
        </p:grpSpPr>
        <p:sp>
          <p:nvSpPr>
            <p:cNvPr id="22" name="Rectangle 21">
              <a:extLst>
                <a:ext uri="{FF2B5EF4-FFF2-40B4-BE49-F238E27FC236}">
                  <a16:creationId xmlns:a16="http://schemas.microsoft.com/office/drawing/2014/main" id="{02005E32-1570-C165-B806-8A9CD14EC6EE}"/>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23" name="Rectangle 22">
              <a:extLst>
                <a:ext uri="{FF2B5EF4-FFF2-40B4-BE49-F238E27FC236}">
                  <a16:creationId xmlns:a16="http://schemas.microsoft.com/office/drawing/2014/main" id="{E5492EEC-1659-4D5F-8588-EF0023DEC2F0}"/>
                </a:ext>
              </a:extLst>
            </p:cNvPr>
            <p:cNvSpPr/>
            <p:nvPr/>
          </p:nvSpPr>
          <p:spPr>
            <a:xfrm>
              <a:off x="2689777" y="2198427"/>
              <a:ext cx="3347263" cy="113299"/>
            </a:xfrm>
            <a:prstGeom prst="rect">
              <a:avLst/>
            </a:prstGeom>
            <a:grpFill/>
            <a:ln>
              <a:noFill/>
            </a:ln>
          </p:spPr>
          <p:txBody>
            <a:bodyPr wrap="square">
              <a:spAutoFit/>
            </a:bodyPr>
            <a:lstStyle/>
            <a:p>
              <a:r>
                <a:rPr lang="fr-FR" sz="1200" dirty="0">
                  <a:solidFill>
                    <a:schemeClr val="tx1"/>
                  </a:solidFill>
                  <a:latin typeface="Century Gothic" pitchFamily="34" charset="0"/>
                </a:rPr>
                <a:t>Mono agent</a:t>
              </a:r>
            </a:p>
          </p:txBody>
        </p:sp>
      </p:grpSp>
      <p:sp>
        <p:nvSpPr>
          <p:cNvPr id="38" name="Rectangle 37">
            <a:extLst>
              <a:ext uri="{FF2B5EF4-FFF2-40B4-BE49-F238E27FC236}">
                <a16:creationId xmlns:a16="http://schemas.microsoft.com/office/drawing/2014/main" id="{F5AE4047-11F9-73A5-B9E6-659A6891F594}"/>
              </a:ext>
            </a:extLst>
          </p:cNvPr>
          <p:cNvSpPr/>
          <p:nvPr/>
        </p:nvSpPr>
        <p:spPr>
          <a:xfrm>
            <a:off x="5281199" y="252141"/>
            <a:ext cx="1202525" cy="687046"/>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e 39">
            <a:extLst>
              <a:ext uri="{FF2B5EF4-FFF2-40B4-BE49-F238E27FC236}">
                <a16:creationId xmlns:a16="http://schemas.microsoft.com/office/drawing/2014/main" id="{ACBA3BFD-1C2F-2423-CFE9-1488F8C78CAB}"/>
              </a:ext>
            </a:extLst>
          </p:cNvPr>
          <p:cNvGrpSpPr/>
          <p:nvPr/>
        </p:nvGrpSpPr>
        <p:grpSpPr>
          <a:xfrm>
            <a:off x="5294147" y="257834"/>
            <a:ext cx="1266746" cy="687045"/>
            <a:chOff x="2606890" y="2132199"/>
            <a:chExt cx="3430150" cy="281018"/>
          </a:xfrm>
          <a:noFill/>
        </p:grpSpPr>
        <p:sp>
          <p:nvSpPr>
            <p:cNvPr id="41" name="Rectangle 40">
              <a:extLst>
                <a:ext uri="{FF2B5EF4-FFF2-40B4-BE49-F238E27FC236}">
                  <a16:creationId xmlns:a16="http://schemas.microsoft.com/office/drawing/2014/main" id="{D343D5DD-184B-8220-2726-F20000EC9E47}"/>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42" name="Rectangle 41">
              <a:extLst>
                <a:ext uri="{FF2B5EF4-FFF2-40B4-BE49-F238E27FC236}">
                  <a16:creationId xmlns:a16="http://schemas.microsoft.com/office/drawing/2014/main" id="{8EBCDCB2-A207-9B81-9663-EB624C7A7051}"/>
                </a:ext>
              </a:extLst>
            </p:cNvPr>
            <p:cNvSpPr/>
            <p:nvPr/>
          </p:nvSpPr>
          <p:spPr>
            <a:xfrm>
              <a:off x="2689777" y="2198427"/>
              <a:ext cx="3347263" cy="113299"/>
            </a:xfrm>
            <a:prstGeom prst="rect">
              <a:avLst/>
            </a:prstGeom>
            <a:grpFill/>
            <a:ln>
              <a:noFill/>
            </a:ln>
          </p:spPr>
          <p:txBody>
            <a:bodyPr wrap="square">
              <a:spAutoFit/>
            </a:bodyPr>
            <a:lstStyle/>
            <a:p>
              <a:r>
                <a:rPr lang="fr-FR" sz="1200" dirty="0">
                  <a:solidFill>
                    <a:schemeClr val="bg1"/>
                  </a:solidFill>
                  <a:latin typeface="Century Gothic" pitchFamily="34" charset="0"/>
                </a:rPr>
                <a:t>MARL</a:t>
              </a:r>
            </a:p>
          </p:txBody>
        </p:sp>
      </p:grpSp>
      <p:sp>
        <p:nvSpPr>
          <p:cNvPr id="9" name="Légende : flèche vers le haut 8">
            <a:extLst>
              <a:ext uri="{FF2B5EF4-FFF2-40B4-BE49-F238E27FC236}">
                <a16:creationId xmlns:a16="http://schemas.microsoft.com/office/drawing/2014/main" id="{69704327-2670-314B-F4DD-2C97DA476C4B}"/>
              </a:ext>
            </a:extLst>
          </p:cNvPr>
          <p:cNvSpPr/>
          <p:nvPr/>
        </p:nvSpPr>
        <p:spPr>
          <a:xfrm rot="10800000">
            <a:off x="8960724" y="423797"/>
            <a:ext cx="1112430" cy="687046"/>
          </a:xfrm>
          <a:prstGeom prst="upArrowCallou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a:extLst>
              <a:ext uri="{FF2B5EF4-FFF2-40B4-BE49-F238E27FC236}">
                <a16:creationId xmlns:a16="http://schemas.microsoft.com/office/drawing/2014/main" id="{5A277DE7-D9CC-53E8-CAA4-C74DEAB3A754}"/>
              </a:ext>
            </a:extLst>
          </p:cNvPr>
          <p:cNvSpPr/>
          <p:nvPr/>
        </p:nvSpPr>
        <p:spPr>
          <a:xfrm>
            <a:off x="8955554"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t>décentralise</a:t>
            </a:r>
          </a:p>
        </p:txBody>
      </p:sp>
      <p:sp>
        <p:nvSpPr>
          <p:cNvPr id="7" name="Rectangle 6">
            <a:extLst>
              <a:ext uri="{FF2B5EF4-FFF2-40B4-BE49-F238E27FC236}">
                <a16:creationId xmlns:a16="http://schemas.microsoft.com/office/drawing/2014/main" id="{46A3C7BB-0382-32D6-1D15-917286CF79CD}"/>
              </a:ext>
            </a:extLst>
          </p:cNvPr>
          <p:cNvSpPr/>
          <p:nvPr/>
        </p:nvSpPr>
        <p:spPr>
          <a:xfrm>
            <a:off x="7762653"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centralisé</a:t>
            </a:r>
          </a:p>
        </p:txBody>
      </p:sp>
      <p:sp>
        <p:nvSpPr>
          <p:cNvPr id="10" name="Rectangle 9">
            <a:extLst>
              <a:ext uri="{FF2B5EF4-FFF2-40B4-BE49-F238E27FC236}">
                <a16:creationId xmlns:a16="http://schemas.microsoft.com/office/drawing/2014/main" id="{945FC6D0-3360-BEDD-0AEA-1D72B1B54510}"/>
              </a:ext>
            </a:extLst>
          </p:cNvPr>
          <p:cNvSpPr/>
          <p:nvPr/>
        </p:nvSpPr>
        <p:spPr>
          <a:xfrm>
            <a:off x="6570862"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independent</a:t>
            </a:r>
          </a:p>
        </p:txBody>
      </p:sp>
      <p:sp>
        <p:nvSpPr>
          <p:cNvPr id="2" name="Google Shape;443;p23">
            <a:extLst>
              <a:ext uri="{FF2B5EF4-FFF2-40B4-BE49-F238E27FC236}">
                <a16:creationId xmlns:a16="http://schemas.microsoft.com/office/drawing/2014/main" id="{5E96038C-5A35-F5B0-80C3-591DB031A029}"/>
              </a:ext>
            </a:extLst>
          </p:cNvPr>
          <p:cNvSpPr txBox="1"/>
          <p:nvPr/>
        </p:nvSpPr>
        <p:spPr>
          <a:xfrm>
            <a:off x="665291" y="1885279"/>
            <a:ext cx="3776080" cy="313928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dirty="0">
                <a:solidFill>
                  <a:schemeClr val="dk1"/>
                </a:solidFill>
                <a:latin typeface="Calibri"/>
                <a:ea typeface="Calibri"/>
                <a:cs typeface="Calibri"/>
                <a:sym typeface="Calibri"/>
              </a:rPr>
              <a:t>L'introduction d'une unité centrale pour favoriser le comportement coopératif entre les agents a produit des résultats remarquables et a surpassé le système traditionnel. Cependant, les systèmes centralisés de ce type présentent un point de défaillance unique majeur : </a:t>
            </a:r>
            <a:r>
              <a:rPr lang="fr-FR" sz="1800" b="1" dirty="0">
                <a:solidFill>
                  <a:schemeClr val="dk1"/>
                </a:solidFill>
                <a:latin typeface="Calibri"/>
                <a:ea typeface="Calibri"/>
                <a:cs typeface="Calibri"/>
                <a:sym typeface="Calibri"/>
              </a:rPr>
              <a:t>si l'unité centrale cesse de fonctionner, l'ensemble du système s'effondre.</a:t>
            </a:r>
            <a:endParaRPr b="1"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4" name="Espace réservé du numéro de diapositive 3">
            <a:extLst>
              <a:ext uri="{FF2B5EF4-FFF2-40B4-BE49-F238E27FC236}">
                <a16:creationId xmlns:a16="http://schemas.microsoft.com/office/drawing/2014/main" id="{8592BD96-264D-02A6-EC59-2338B7E5B2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25</a:t>
            </a:fld>
            <a:endParaRPr lang="fr-FR"/>
          </a:p>
        </p:txBody>
      </p:sp>
      <p:sp>
        <p:nvSpPr>
          <p:cNvPr id="5" name="Rectangle 9">
            <a:extLst>
              <a:ext uri="{FF2B5EF4-FFF2-40B4-BE49-F238E27FC236}">
                <a16:creationId xmlns:a16="http://schemas.microsoft.com/office/drawing/2014/main" id="{87BEA8F6-08FA-D0EE-FBE5-69CB1E21D954}"/>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sp>
        <p:nvSpPr>
          <p:cNvPr id="8" name="Rectangle : coins arrondis 7">
            <a:extLst>
              <a:ext uri="{FF2B5EF4-FFF2-40B4-BE49-F238E27FC236}">
                <a16:creationId xmlns:a16="http://schemas.microsoft.com/office/drawing/2014/main" id="{EDF3C107-4FC7-1C1A-CDDE-C5E1172617B9}"/>
              </a:ext>
            </a:extLst>
          </p:cNvPr>
          <p:cNvSpPr/>
          <p:nvPr/>
        </p:nvSpPr>
        <p:spPr>
          <a:xfrm>
            <a:off x="4847361" y="3859979"/>
            <a:ext cx="1682014" cy="709863"/>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Network</a:t>
            </a:r>
          </a:p>
        </p:txBody>
      </p:sp>
      <p:sp>
        <p:nvSpPr>
          <p:cNvPr id="11" name="Rectangle : coins arrondis 10">
            <a:extLst>
              <a:ext uri="{FF2B5EF4-FFF2-40B4-BE49-F238E27FC236}">
                <a16:creationId xmlns:a16="http://schemas.microsoft.com/office/drawing/2014/main" id="{A53A6FDB-0559-253A-99E2-B67A339463DE}"/>
              </a:ext>
            </a:extLst>
          </p:cNvPr>
          <p:cNvSpPr/>
          <p:nvPr/>
        </p:nvSpPr>
        <p:spPr>
          <a:xfrm>
            <a:off x="6977110" y="3013768"/>
            <a:ext cx="1150890" cy="440637"/>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cxnSp>
        <p:nvCxnSpPr>
          <p:cNvPr id="12" name="Connecteur : en angle 11">
            <a:extLst>
              <a:ext uri="{FF2B5EF4-FFF2-40B4-BE49-F238E27FC236}">
                <a16:creationId xmlns:a16="http://schemas.microsoft.com/office/drawing/2014/main" id="{CF5BF5E7-A544-FB32-10CB-8830C156CFD5}"/>
              </a:ext>
            </a:extLst>
          </p:cNvPr>
          <p:cNvCxnSpPr>
            <a:cxnSpLocks/>
            <a:stCxn id="29" idx="0"/>
            <a:endCxn id="8" idx="0"/>
          </p:cNvCxnSpPr>
          <p:nvPr/>
        </p:nvCxnSpPr>
        <p:spPr>
          <a:xfrm rot="16200000" flipH="1" flipV="1">
            <a:off x="7037671" y="1561334"/>
            <a:ext cx="949342" cy="3647947"/>
          </a:xfrm>
          <a:prstGeom prst="bentConnector3">
            <a:avLst>
              <a:gd name="adj1" fmla="val -2408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 en angle 12">
            <a:extLst>
              <a:ext uri="{FF2B5EF4-FFF2-40B4-BE49-F238E27FC236}">
                <a16:creationId xmlns:a16="http://schemas.microsoft.com/office/drawing/2014/main" id="{ECE492B7-18EF-A2B9-A68E-27B696DF65DD}"/>
              </a:ext>
            </a:extLst>
          </p:cNvPr>
          <p:cNvCxnSpPr>
            <a:cxnSpLocks/>
            <a:stCxn id="8" idx="2"/>
            <a:endCxn id="29" idx="2"/>
          </p:cNvCxnSpPr>
          <p:nvPr/>
        </p:nvCxnSpPr>
        <p:spPr>
          <a:xfrm rot="16200000" flipH="1">
            <a:off x="7037594" y="3220615"/>
            <a:ext cx="949494" cy="3647947"/>
          </a:xfrm>
          <a:prstGeom prst="bentConnector3">
            <a:avLst>
              <a:gd name="adj1" fmla="val 12407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 coins arrondis 13">
            <a:extLst>
              <a:ext uri="{FF2B5EF4-FFF2-40B4-BE49-F238E27FC236}">
                <a16:creationId xmlns:a16="http://schemas.microsoft.com/office/drawing/2014/main" id="{A94A7E91-AF11-AF1E-7161-36C6BDA7A010}"/>
              </a:ext>
            </a:extLst>
          </p:cNvPr>
          <p:cNvSpPr/>
          <p:nvPr/>
        </p:nvSpPr>
        <p:spPr>
          <a:xfrm>
            <a:off x="6983460" y="3503311"/>
            <a:ext cx="1150890" cy="440637"/>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19" name="Rectangle : coins arrondis 18">
            <a:extLst>
              <a:ext uri="{FF2B5EF4-FFF2-40B4-BE49-F238E27FC236}">
                <a16:creationId xmlns:a16="http://schemas.microsoft.com/office/drawing/2014/main" id="{4ABAFFE1-55F6-B75C-30ED-3115B7E1D30A}"/>
              </a:ext>
            </a:extLst>
          </p:cNvPr>
          <p:cNvSpPr/>
          <p:nvPr/>
        </p:nvSpPr>
        <p:spPr>
          <a:xfrm>
            <a:off x="6989810" y="3992854"/>
            <a:ext cx="1150890" cy="440637"/>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27" name="Rectangle : coins arrondis 26">
            <a:extLst>
              <a:ext uri="{FF2B5EF4-FFF2-40B4-BE49-F238E27FC236}">
                <a16:creationId xmlns:a16="http://schemas.microsoft.com/office/drawing/2014/main" id="{8E1B4919-08FD-2CFA-7948-8D68D111B918}"/>
              </a:ext>
            </a:extLst>
          </p:cNvPr>
          <p:cNvSpPr/>
          <p:nvPr/>
        </p:nvSpPr>
        <p:spPr>
          <a:xfrm>
            <a:off x="6996160" y="4482397"/>
            <a:ext cx="1150890" cy="440637"/>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28" name="Rectangle : coins arrondis 27">
            <a:extLst>
              <a:ext uri="{FF2B5EF4-FFF2-40B4-BE49-F238E27FC236}">
                <a16:creationId xmlns:a16="http://schemas.microsoft.com/office/drawing/2014/main" id="{7316A8C3-06C9-286A-43EB-D86643B95891}"/>
              </a:ext>
            </a:extLst>
          </p:cNvPr>
          <p:cNvSpPr/>
          <p:nvPr/>
        </p:nvSpPr>
        <p:spPr>
          <a:xfrm>
            <a:off x="7002510" y="4971940"/>
            <a:ext cx="1150890" cy="440637"/>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29" name="Rectangle : coins arrondis 28">
            <a:extLst>
              <a:ext uri="{FF2B5EF4-FFF2-40B4-BE49-F238E27FC236}">
                <a16:creationId xmlns:a16="http://schemas.microsoft.com/office/drawing/2014/main" id="{0773430A-6464-6F59-1C62-92A239894A12}"/>
              </a:ext>
            </a:extLst>
          </p:cNvPr>
          <p:cNvSpPr/>
          <p:nvPr/>
        </p:nvSpPr>
        <p:spPr>
          <a:xfrm>
            <a:off x="6760030" y="2910637"/>
            <a:ext cx="5152570" cy="2608699"/>
          </a:xfrm>
          <a:prstGeom prst="round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Rectangle : coins arrondis 29">
            <a:extLst>
              <a:ext uri="{FF2B5EF4-FFF2-40B4-BE49-F238E27FC236}">
                <a16:creationId xmlns:a16="http://schemas.microsoft.com/office/drawing/2014/main" id="{52035ABD-2D98-B4D4-1F3A-50D1FFF38244}"/>
              </a:ext>
            </a:extLst>
          </p:cNvPr>
          <p:cNvSpPr/>
          <p:nvPr/>
        </p:nvSpPr>
        <p:spPr>
          <a:xfrm>
            <a:off x="10287000" y="3124200"/>
            <a:ext cx="1346200" cy="2184400"/>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Unite central</a:t>
            </a:r>
          </a:p>
        </p:txBody>
      </p:sp>
      <p:cxnSp>
        <p:nvCxnSpPr>
          <p:cNvPr id="44" name="Connecteur : en angle 43">
            <a:extLst>
              <a:ext uri="{FF2B5EF4-FFF2-40B4-BE49-F238E27FC236}">
                <a16:creationId xmlns:a16="http://schemas.microsoft.com/office/drawing/2014/main" id="{C983858B-F987-712A-9E56-54EEA09380A0}"/>
              </a:ext>
            </a:extLst>
          </p:cNvPr>
          <p:cNvCxnSpPr>
            <a:cxnSpLocks/>
            <a:stCxn id="30" idx="1"/>
            <a:endCxn id="11" idx="3"/>
          </p:cNvCxnSpPr>
          <p:nvPr/>
        </p:nvCxnSpPr>
        <p:spPr>
          <a:xfrm rot="10800000">
            <a:off x="8128000" y="3234088"/>
            <a:ext cx="2159000" cy="982313"/>
          </a:xfrm>
          <a:prstGeom prst="bentConnector3">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Connecteur : en angle 44">
            <a:extLst>
              <a:ext uri="{FF2B5EF4-FFF2-40B4-BE49-F238E27FC236}">
                <a16:creationId xmlns:a16="http://schemas.microsoft.com/office/drawing/2014/main" id="{2636CF04-0E10-17B7-6850-F6D04C9D9452}"/>
              </a:ext>
            </a:extLst>
          </p:cNvPr>
          <p:cNvCxnSpPr>
            <a:cxnSpLocks/>
            <a:stCxn id="30" idx="1"/>
            <a:endCxn id="28" idx="3"/>
          </p:cNvCxnSpPr>
          <p:nvPr/>
        </p:nvCxnSpPr>
        <p:spPr>
          <a:xfrm rot="10800000" flipV="1">
            <a:off x="8153400" y="4216399"/>
            <a:ext cx="2133600" cy="975859"/>
          </a:xfrm>
          <a:prstGeom prst="bentConnector3">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Connecteur : en angle 47">
            <a:extLst>
              <a:ext uri="{FF2B5EF4-FFF2-40B4-BE49-F238E27FC236}">
                <a16:creationId xmlns:a16="http://schemas.microsoft.com/office/drawing/2014/main" id="{0DBFF6BC-6091-94F1-0807-CC7BAB81BC92}"/>
              </a:ext>
            </a:extLst>
          </p:cNvPr>
          <p:cNvCxnSpPr>
            <a:cxnSpLocks/>
            <a:stCxn id="30" idx="1"/>
            <a:endCxn id="27" idx="3"/>
          </p:cNvCxnSpPr>
          <p:nvPr/>
        </p:nvCxnSpPr>
        <p:spPr>
          <a:xfrm rot="10800000" flipV="1">
            <a:off x="8147050" y="4216400"/>
            <a:ext cx="2139950" cy="486316"/>
          </a:xfrm>
          <a:prstGeom prst="bentConnector3">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Connecteur : en angle 50">
            <a:extLst>
              <a:ext uri="{FF2B5EF4-FFF2-40B4-BE49-F238E27FC236}">
                <a16:creationId xmlns:a16="http://schemas.microsoft.com/office/drawing/2014/main" id="{5988D8F5-37A4-D2F1-47D2-114A2DBC9706}"/>
              </a:ext>
            </a:extLst>
          </p:cNvPr>
          <p:cNvCxnSpPr>
            <a:cxnSpLocks/>
            <a:endCxn id="14" idx="3"/>
          </p:cNvCxnSpPr>
          <p:nvPr/>
        </p:nvCxnSpPr>
        <p:spPr>
          <a:xfrm rot="10800000">
            <a:off x="8134350" y="3723631"/>
            <a:ext cx="2146300" cy="492773"/>
          </a:xfrm>
          <a:prstGeom prst="bentConnector3">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Connecteur : en angle 52">
            <a:extLst>
              <a:ext uri="{FF2B5EF4-FFF2-40B4-BE49-F238E27FC236}">
                <a16:creationId xmlns:a16="http://schemas.microsoft.com/office/drawing/2014/main" id="{5E26A1FC-8FAD-EC3C-C416-7ECF4465B346}"/>
              </a:ext>
            </a:extLst>
          </p:cNvPr>
          <p:cNvCxnSpPr>
            <a:cxnSpLocks/>
            <a:stCxn id="30" idx="1"/>
            <a:endCxn id="19" idx="3"/>
          </p:cNvCxnSpPr>
          <p:nvPr/>
        </p:nvCxnSpPr>
        <p:spPr>
          <a:xfrm rot="10800000">
            <a:off x="8140700" y="4213174"/>
            <a:ext cx="2146300" cy="3227"/>
          </a:xfrm>
          <a:prstGeom prst="bentConnector3">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051" name="Groupe 2050">
            <a:extLst>
              <a:ext uri="{FF2B5EF4-FFF2-40B4-BE49-F238E27FC236}">
                <a16:creationId xmlns:a16="http://schemas.microsoft.com/office/drawing/2014/main" id="{97C8525E-E538-4F36-96BD-1D9AA5985FE6}"/>
              </a:ext>
            </a:extLst>
          </p:cNvPr>
          <p:cNvGrpSpPr/>
          <p:nvPr/>
        </p:nvGrpSpPr>
        <p:grpSpPr>
          <a:xfrm>
            <a:off x="6982830" y="3013768"/>
            <a:ext cx="4656090" cy="2398809"/>
            <a:chOff x="7129510" y="3166168"/>
            <a:chExt cx="4656090" cy="2398809"/>
          </a:xfrm>
        </p:grpSpPr>
        <p:sp>
          <p:nvSpPr>
            <p:cNvPr id="56" name="Rectangle : coins arrondis 55">
              <a:extLst>
                <a:ext uri="{FF2B5EF4-FFF2-40B4-BE49-F238E27FC236}">
                  <a16:creationId xmlns:a16="http://schemas.microsoft.com/office/drawing/2014/main" id="{735E0EA6-BE5D-AD27-03C9-26CD07711251}"/>
                </a:ext>
              </a:extLst>
            </p:cNvPr>
            <p:cNvSpPr/>
            <p:nvPr/>
          </p:nvSpPr>
          <p:spPr>
            <a:xfrm>
              <a:off x="7129510" y="3166168"/>
              <a:ext cx="1150890" cy="440637"/>
            </a:xfrm>
            <a:prstGeom prst="round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57" name="Rectangle : coins arrondis 56">
              <a:extLst>
                <a:ext uri="{FF2B5EF4-FFF2-40B4-BE49-F238E27FC236}">
                  <a16:creationId xmlns:a16="http://schemas.microsoft.com/office/drawing/2014/main" id="{182647C2-E328-084B-DFB9-541A5231B59B}"/>
                </a:ext>
              </a:extLst>
            </p:cNvPr>
            <p:cNvSpPr/>
            <p:nvPr/>
          </p:nvSpPr>
          <p:spPr>
            <a:xfrm>
              <a:off x="7135860" y="3655711"/>
              <a:ext cx="1150890" cy="440637"/>
            </a:xfrm>
            <a:prstGeom prst="round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58" name="Rectangle : coins arrondis 57">
              <a:extLst>
                <a:ext uri="{FF2B5EF4-FFF2-40B4-BE49-F238E27FC236}">
                  <a16:creationId xmlns:a16="http://schemas.microsoft.com/office/drawing/2014/main" id="{72362AC4-75EE-E835-7D95-E79F87C8EA30}"/>
                </a:ext>
              </a:extLst>
            </p:cNvPr>
            <p:cNvSpPr/>
            <p:nvPr/>
          </p:nvSpPr>
          <p:spPr>
            <a:xfrm>
              <a:off x="7142210" y="4145254"/>
              <a:ext cx="1150890" cy="440637"/>
            </a:xfrm>
            <a:prstGeom prst="round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59" name="Rectangle : coins arrondis 58">
              <a:extLst>
                <a:ext uri="{FF2B5EF4-FFF2-40B4-BE49-F238E27FC236}">
                  <a16:creationId xmlns:a16="http://schemas.microsoft.com/office/drawing/2014/main" id="{7843D6AD-32DA-5DA7-2630-D103880FE1B6}"/>
                </a:ext>
              </a:extLst>
            </p:cNvPr>
            <p:cNvSpPr/>
            <p:nvPr/>
          </p:nvSpPr>
          <p:spPr>
            <a:xfrm>
              <a:off x="7148560" y="4634797"/>
              <a:ext cx="1150890" cy="440637"/>
            </a:xfrm>
            <a:prstGeom prst="round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60" name="Rectangle : coins arrondis 59">
              <a:extLst>
                <a:ext uri="{FF2B5EF4-FFF2-40B4-BE49-F238E27FC236}">
                  <a16:creationId xmlns:a16="http://schemas.microsoft.com/office/drawing/2014/main" id="{0DF7A0D5-A2F2-B685-E660-BC64341BA80D}"/>
                </a:ext>
              </a:extLst>
            </p:cNvPr>
            <p:cNvSpPr/>
            <p:nvPr/>
          </p:nvSpPr>
          <p:spPr>
            <a:xfrm>
              <a:off x="7154910" y="5124340"/>
              <a:ext cx="1150890" cy="440637"/>
            </a:xfrm>
            <a:prstGeom prst="round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61" name="Rectangle : coins arrondis 60">
              <a:extLst>
                <a:ext uri="{FF2B5EF4-FFF2-40B4-BE49-F238E27FC236}">
                  <a16:creationId xmlns:a16="http://schemas.microsoft.com/office/drawing/2014/main" id="{F66077C4-0EFC-2CB1-F7D8-685E50E7A4C5}"/>
                </a:ext>
              </a:extLst>
            </p:cNvPr>
            <p:cNvSpPr/>
            <p:nvPr/>
          </p:nvSpPr>
          <p:spPr>
            <a:xfrm>
              <a:off x="10439400" y="3276600"/>
              <a:ext cx="1346200" cy="2184400"/>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Unite central</a:t>
              </a:r>
            </a:p>
          </p:txBody>
        </p:sp>
        <p:cxnSp>
          <p:nvCxnSpPr>
            <p:cNvPr id="62" name="Connecteur : en angle 61">
              <a:extLst>
                <a:ext uri="{FF2B5EF4-FFF2-40B4-BE49-F238E27FC236}">
                  <a16:creationId xmlns:a16="http://schemas.microsoft.com/office/drawing/2014/main" id="{1376F282-B6C5-DB61-564B-4C0ADCCCFDE0}"/>
                </a:ext>
              </a:extLst>
            </p:cNvPr>
            <p:cNvCxnSpPr>
              <a:cxnSpLocks/>
              <a:stCxn id="61" idx="1"/>
              <a:endCxn id="56" idx="3"/>
            </p:cNvCxnSpPr>
            <p:nvPr/>
          </p:nvCxnSpPr>
          <p:spPr>
            <a:xfrm rot="10800000">
              <a:off x="8280400" y="3386488"/>
              <a:ext cx="2159000" cy="982313"/>
            </a:xfrm>
            <a:prstGeom prst="bentConnector3">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Connecteur : en angle 62">
              <a:extLst>
                <a:ext uri="{FF2B5EF4-FFF2-40B4-BE49-F238E27FC236}">
                  <a16:creationId xmlns:a16="http://schemas.microsoft.com/office/drawing/2014/main" id="{B5378C70-503F-895B-9511-4C05AD3EE918}"/>
                </a:ext>
              </a:extLst>
            </p:cNvPr>
            <p:cNvCxnSpPr>
              <a:cxnSpLocks/>
              <a:stCxn id="61" idx="1"/>
              <a:endCxn id="60" idx="3"/>
            </p:cNvCxnSpPr>
            <p:nvPr/>
          </p:nvCxnSpPr>
          <p:spPr>
            <a:xfrm rot="10800000" flipV="1">
              <a:off x="8305800" y="4368799"/>
              <a:ext cx="2133600" cy="975859"/>
            </a:xfrm>
            <a:prstGeom prst="bentConnector3">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48" name="Connecteur : en angle 2047">
              <a:extLst>
                <a:ext uri="{FF2B5EF4-FFF2-40B4-BE49-F238E27FC236}">
                  <a16:creationId xmlns:a16="http://schemas.microsoft.com/office/drawing/2014/main" id="{9A4FFBD5-901E-4083-AD96-30D7B091F067}"/>
                </a:ext>
              </a:extLst>
            </p:cNvPr>
            <p:cNvCxnSpPr>
              <a:cxnSpLocks/>
              <a:stCxn id="61" idx="1"/>
              <a:endCxn id="59" idx="3"/>
            </p:cNvCxnSpPr>
            <p:nvPr/>
          </p:nvCxnSpPr>
          <p:spPr>
            <a:xfrm rot="10800000" flipV="1">
              <a:off x="8299450" y="4368800"/>
              <a:ext cx="2139950" cy="486316"/>
            </a:xfrm>
            <a:prstGeom prst="bentConnector3">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49" name="Connecteur : en angle 2048">
              <a:extLst>
                <a:ext uri="{FF2B5EF4-FFF2-40B4-BE49-F238E27FC236}">
                  <a16:creationId xmlns:a16="http://schemas.microsoft.com/office/drawing/2014/main" id="{C418034C-954F-1A84-DD92-C37B24BF5F38}"/>
                </a:ext>
              </a:extLst>
            </p:cNvPr>
            <p:cNvCxnSpPr>
              <a:cxnSpLocks/>
              <a:endCxn id="57" idx="3"/>
            </p:cNvCxnSpPr>
            <p:nvPr/>
          </p:nvCxnSpPr>
          <p:spPr>
            <a:xfrm rot="10800000">
              <a:off x="8286750" y="3876031"/>
              <a:ext cx="2146300" cy="492773"/>
            </a:xfrm>
            <a:prstGeom prst="bentConnector3">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50" name="Connecteur : en angle 2049">
              <a:extLst>
                <a:ext uri="{FF2B5EF4-FFF2-40B4-BE49-F238E27FC236}">
                  <a16:creationId xmlns:a16="http://schemas.microsoft.com/office/drawing/2014/main" id="{2CA0E8FA-FC63-B250-2161-CB94E0C70849}"/>
                </a:ext>
              </a:extLst>
            </p:cNvPr>
            <p:cNvCxnSpPr>
              <a:cxnSpLocks/>
              <a:stCxn id="61" idx="1"/>
              <a:endCxn id="58" idx="3"/>
            </p:cNvCxnSpPr>
            <p:nvPr/>
          </p:nvCxnSpPr>
          <p:spPr>
            <a:xfrm rot="10800000">
              <a:off x="8293100" y="4365574"/>
              <a:ext cx="2146300" cy="3227"/>
            </a:xfrm>
            <a:prstGeom prst="bentConnector3">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7710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wipe(right)">
                                      <p:cBhvr>
                                        <p:cTn id="7" dur="10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0"/>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071924-9F88-A5F7-7AAA-79F2C5F7A084}"/>
              </a:ext>
            </a:extLst>
          </p:cNvPr>
          <p:cNvSpPr/>
          <p:nvPr/>
        </p:nvSpPr>
        <p:spPr>
          <a:xfrm>
            <a:off x="5297148" y="290445"/>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t>décentralise</a:t>
            </a:r>
          </a:p>
        </p:txBody>
      </p:sp>
      <p:sp>
        <p:nvSpPr>
          <p:cNvPr id="20" name="Rectangle 19">
            <a:extLst>
              <a:ext uri="{FF2B5EF4-FFF2-40B4-BE49-F238E27FC236}">
                <a16:creationId xmlns:a16="http://schemas.microsoft.com/office/drawing/2014/main" id="{DCE548D9-CA3C-A1ED-0AAF-9A892E8BCD48}"/>
              </a:ext>
            </a:extLst>
          </p:cNvPr>
          <p:cNvSpPr/>
          <p:nvPr/>
        </p:nvSpPr>
        <p:spPr>
          <a:xfrm>
            <a:off x="5301528" y="388188"/>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centralisé</a:t>
            </a:r>
          </a:p>
        </p:txBody>
      </p:sp>
      <p:grpSp>
        <p:nvGrpSpPr>
          <p:cNvPr id="26" name="Groupe 25">
            <a:extLst>
              <a:ext uri="{FF2B5EF4-FFF2-40B4-BE49-F238E27FC236}">
                <a16:creationId xmlns:a16="http://schemas.microsoft.com/office/drawing/2014/main" id="{75A26001-D733-F6CB-768C-97B56C383073}"/>
              </a:ext>
            </a:extLst>
          </p:cNvPr>
          <p:cNvGrpSpPr/>
          <p:nvPr/>
        </p:nvGrpSpPr>
        <p:grpSpPr>
          <a:xfrm>
            <a:off x="5319981" y="252141"/>
            <a:ext cx="1125377" cy="733007"/>
            <a:chOff x="6553116" y="342227"/>
            <a:chExt cx="1125377" cy="733007"/>
          </a:xfrm>
        </p:grpSpPr>
        <p:sp>
          <p:nvSpPr>
            <p:cNvPr id="25" name="Légende : flèche vers le haut 24">
              <a:extLst>
                <a:ext uri="{FF2B5EF4-FFF2-40B4-BE49-F238E27FC236}">
                  <a16:creationId xmlns:a16="http://schemas.microsoft.com/office/drawing/2014/main" id="{6A74392B-2BDD-9A0B-95D3-E6CAA7A10CC9}"/>
                </a:ext>
              </a:extLst>
            </p:cNvPr>
            <p:cNvSpPr/>
            <p:nvPr/>
          </p:nvSpPr>
          <p:spPr>
            <a:xfrm rot="10800000">
              <a:off x="6553116" y="388188"/>
              <a:ext cx="1112430" cy="687046"/>
            </a:xfrm>
            <a:prstGeom prst="upArrowCallou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0EED2EFA-4160-A5DA-1A9C-6B5C071C09AF}"/>
                </a:ext>
              </a:extLst>
            </p:cNvPr>
            <p:cNvSpPr/>
            <p:nvPr/>
          </p:nvSpPr>
          <p:spPr>
            <a:xfrm>
              <a:off x="6560893" y="342227"/>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independent</a:t>
              </a:r>
            </a:p>
          </p:txBody>
        </p:sp>
      </p:grpSp>
      <p:grpSp>
        <p:nvGrpSpPr>
          <p:cNvPr id="2059" name="Group 2058">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2060" name="Freeform: Shape 2059">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Freeform: Shape 2060">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Freeform: Shape 2061">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Freeform: Shape 2062">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e 14">
            <a:extLst>
              <a:ext uri="{FF2B5EF4-FFF2-40B4-BE49-F238E27FC236}">
                <a16:creationId xmlns:a16="http://schemas.microsoft.com/office/drawing/2014/main" id="{526E8ADE-687B-B617-B13F-729C349C5888}"/>
              </a:ext>
            </a:extLst>
          </p:cNvPr>
          <p:cNvGrpSpPr/>
          <p:nvPr/>
        </p:nvGrpSpPr>
        <p:grpSpPr>
          <a:xfrm>
            <a:off x="245217" y="257835"/>
            <a:ext cx="3869584" cy="687045"/>
            <a:chOff x="2606890" y="2132199"/>
            <a:chExt cx="3430150" cy="281018"/>
          </a:xfrm>
        </p:grpSpPr>
        <p:sp>
          <p:nvSpPr>
            <p:cNvPr id="16" name="Rectangle 15">
              <a:extLst>
                <a:ext uri="{FF2B5EF4-FFF2-40B4-BE49-F238E27FC236}">
                  <a16:creationId xmlns:a16="http://schemas.microsoft.com/office/drawing/2014/main" id="{5872DA10-B9F6-2510-677B-FC70096CC20F}"/>
                </a:ext>
              </a:extLst>
            </p:cNvPr>
            <p:cNvSpPr/>
            <p:nvPr/>
          </p:nvSpPr>
          <p:spPr>
            <a:xfrm rot="16200000" flipV="1">
              <a:off x="4094504"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17" name="Rectangle 16">
              <a:extLst>
                <a:ext uri="{FF2B5EF4-FFF2-40B4-BE49-F238E27FC236}">
                  <a16:creationId xmlns:a16="http://schemas.microsoft.com/office/drawing/2014/main" id="{59587A93-5631-AA6E-A8A9-7D22DDB71A90}"/>
                </a:ext>
              </a:extLst>
            </p:cNvPr>
            <p:cNvSpPr/>
            <p:nvPr/>
          </p:nvSpPr>
          <p:spPr>
            <a:xfrm>
              <a:off x="2689776" y="2198427"/>
              <a:ext cx="3347264" cy="138477"/>
            </a:xfrm>
            <a:prstGeom prst="rect">
              <a:avLst/>
            </a:prstGeom>
          </p:spPr>
          <p:txBody>
            <a:bodyPr wrap="square">
              <a:spAutoFit/>
            </a:bodyPr>
            <a:lstStyle/>
            <a:p>
              <a:r>
                <a:rPr lang="fr-FR" sz="1600" dirty="0">
                  <a:solidFill>
                    <a:prstClr val="white"/>
                  </a:solidFill>
                  <a:latin typeface="Century Gothic" pitchFamily="34" charset="0"/>
                </a:rPr>
                <a:t>solutions proposées</a:t>
              </a:r>
            </a:p>
          </p:txBody>
        </p:sp>
      </p:grpSp>
      <p:grpSp>
        <p:nvGrpSpPr>
          <p:cNvPr id="21" name="Groupe 20">
            <a:extLst>
              <a:ext uri="{FF2B5EF4-FFF2-40B4-BE49-F238E27FC236}">
                <a16:creationId xmlns:a16="http://schemas.microsoft.com/office/drawing/2014/main" id="{F75A8353-D952-9479-8296-0B3D30E48F22}"/>
              </a:ext>
            </a:extLst>
          </p:cNvPr>
          <p:cNvGrpSpPr/>
          <p:nvPr/>
        </p:nvGrpSpPr>
        <p:grpSpPr>
          <a:xfrm>
            <a:off x="3996790" y="257834"/>
            <a:ext cx="1266746" cy="687045"/>
            <a:chOff x="2606890" y="2132199"/>
            <a:chExt cx="3430150" cy="281018"/>
          </a:xfrm>
          <a:noFill/>
        </p:grpSpPr>
        <p:sp>
          <p:nvSpPr>
            <p:cNvPr id="22" name="Rectangle 21">
              <a:extLst>
                <a:ext uri="{FF2B5EF4-FFF2-40B4-BE49-F238E27FC236}">
                  <a16:creationId xmlns:a16="http://schemas.microsoft.com/office/drawing/2014/main" id="{02005E32-1570-C165-B806-8A9CD14EC6EE}"/>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23" name="Rectangle 22">
              <a:extLst>
                <a:ext uri="{FF2B5EF4-FFF2-40B4-BE49-F238E27FC236}">
                  <a16:creationId xmlns:a16="http://schemas.microsoft.com/office/drawing/2014/main" id="{E5492EEC-1659-4D5F-8588-EF0023DEC2F0}"/>
                </a:ext>
              </a:extLst>
            </p:cNvPr>
            <p:cNvSpPr/>
            <p:nvPr/>
          </p:nvSpPr>
          <p:spPr>
            <a:xfrm>
              <a:off x="2689777" y="2198427"/>
              <a:ext cx="3347263" cy="113299"/>
            </a:xfrm>
            <a:prstGeom prst="rect">
              <a:avLst/>
            </a:prstGeom>
            <a:grpFill/>
            <a:ln>
              <a:noFill/>
            </a:ln>
          </p:spPr>
          <p:txBody>
            <a:bodyPr wrap="square">
              <a:spAutoFit/>
            </a:bodyPr>
            <a:lstStyle/>
            <a:p>
              <a:r>
                <a:rPr lang="fr-FR" sz="1200" dirty="0">
                  <a:solidFill>
                    <a:schemeClr val="tx1"/>
                  </a:solidFill>
                  <a:latin typeface="Century Gothic" pitchFamily="34" charset="0"/>
                </a:rPr>
                <a:t>Mono agent</a:t>
              </a:r>
            </a:p>
          </p:txBody>
        </p:sp>
      </p:grpSp>
      <p:sp>
        <p:nvSpPr>
          <p:cNvPr id="38" name="Rectangle 37">
            <a:extLst>
              <a:ext uri="{FF2B5EF4-FFF2-40B4-BE49-F238E27FC236}">
                <a16:creationId xmlns:a16="http://schemas.microsoft.com/office/drawing/2014/main" id="{F5AE4047-11F9-73A5-B9E6-659A6891F594}"/>
              </a:ext>
            </a:extLst>
          </p:cNvPr>
          <p:cNvSpPr/>
          <p:nvPr/>
        </p:nvSpPr>
        <p:spPr>
          <a:xfrm>
            <a:off x="5281199" y="252141"/>
            <a:ext cx="1202525" cy="687046"/>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e 39">
            <a:extLst>
              <a:ext uri="{FF2B5EF4-FFF2-40B4-BE49-F238E27FC236}">
                <a16:creationId xmlns:a16="http://schemas.microsoft.com/office/drawing/2014/main" id="{ACBA3BFD-1C2F-2423-CFE9-1488F8C78CAB}"/>
              </a:ext>
            </a:extLst>
          </p:cNvPr>
          <p:cNvGrpSpPr/>
          <p:nvPr/>
        </p:nvGrpSpPr>
        <p:grpSpPr>
          <a:xfrm>
            <a:off x="5294147" y="257834"/>
            <a:ext cx="1266746" cy="687045"/>
            <a:chOff x="2606890" y="2132199"/>
            <a:chExt cx="3430150" cy="281018"/>
          </a:xfrm>
          <a:noFill/>
        </p:grpSpPr>
        <p:sp>
          <p:nvSpPr>
            <p:cNvPr id="41" name="Rectangle 40">
              <a:extLst>
                <a:ext uri="{FF2B5EF4-FFF2-40B4-BE49-F238E27FC236}">
                  <a16:creationId xmlns:a16="http://schemas.microsoft.com/office/drawing/2014/main" id="{D343D5DD-184B-8220-2726-F20000EC9E47}"/>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42" name="Rectangle 41">
              <a:extLst>
                <a:ext uri="{FF2B5EF4-FFF2-40B4-BE49-F238E27FC236}">
                  <a16:creationId xmlns:a16="http://schemas.microsoft.com/office/drawing/2014/main" id="{8EBCDCB2-A207-9B81-9663-EB624C7A7051}"/>
                </a:ext>
              </a:extLst>
            </p:cNvPr>
            <p:cNvSpPr/>
            <p:nvPr/>
          </p:nvSpPr>
          <p:spPr>
            <a:xfrm>
              <a:off x="2689777" y="2198427"/>
              <a:ext cx="3347263" cy="113299"/>
            </a:xfrm>
            <a:prstGeom prst="rect">
              <a:avLst/>
            </a:prstGeom>
            <a:grpFill/>
            <a:ln>
              <a:noFill/>
            </a:ln>
          </p:spPr>
          <p:txBody>
            <a:bodyPr wrap="square">
              <a:spAutoFit/>
            </a:bodyPr>
            <a:lstStyle/>
            <a:p>
              <a:r>
                <a:rPr lang="fr-FR" sz="1200" dirty="0">
                  <a:solidFill>
                    <a:schemeClr val="bg1"/>
                  </a:solidFill>
                  <a:latin typeface="Century Gothic" pitchFamily="34" charset="0"/>
                </a:rPr>
                <a:t>MARL</a:t>
              </a:r>
            </a:p>
          </p:txBody>
        </p:sp>
      </p:grpSp>
      <p:sp>
        <p:nvSpPr>
          <p:cNvPr id="9" name="Légende : flèche vers le haut 8">
            <a:extLst>
              <a:ext uri="{FF2B5EF4-FFF2-40B4-BE49-F238E27FC236}">
                <a16:creationId xmlns:a16="http://schemas.microsoft.com/office/drawing/2014/main" id="{69704327-2670-314B-F4DD-2C97DA476C4B}"/>
              </a:ext>
            </a:extLst>
          </p:cNvPr>
          <p:cNvSpPr/>
          <p:nvPr/>
        </p:nvSpPr>
        <p:spPr>
          <a:xfrm rot="10800000">
            <a:off x="8960724" y="423797"/>
            <a:ext cx="1112430" cy="687046"/>
          </a:xfrm>
          <a:prstGeom prst="upArrowCallou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a:extLst>
              <a:ext uri="{FF2B5EF4-FFF2-40B4-BE49-F238E27FC236}">
                <a16:creationId xmlns:a16="http://schemas.microsoft.com/office/drawing/2014/main" id="{5A277DE7-D9CC-53E8-CAA4-C74DEAB3A754}"/>
              </a:ext>
            </a:extLst>
          </p:cNvPr>
          <p:cNvSpPr/>
          <p:nvPr/>
        </p:nvSpPr>
        <p:spPr>
          <a:xfrm>
            <a:off x="8955554"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t>décentralise</a:t>
            </a:r>
          </a:p>
        </p:txBody>
      </p:sp>
      <p:sp>
        <p:nvSpPr>
          <p:cNvPr id="7" name="Rectangle 6">
            <a:extLst>
              <a:ext uri="{FF2B5EF4-FFF2-40B4-BE49-F238E27FC236}">
                <a16:creationId xmlns:a16="http://schemas.microsoft.com/office/drawing/2014/main" id="{46A3C7BB-0382-32D6-1D15-917286CF79CD}"/>
              </a:ext>
            </a:extLst>
          </p:cNvPr>
          <p:cNvSpPr/>
          <p:nvPr/>
        </p:nvSpPr>
        <p:spPr>
          <a:xfrm>
            <a:off x="7762653"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centralisé</a:t>
            </a:r>
          </a:p>
        </p:txBody>
      </p:sp>
      <p:sp>
        <p:nvSpPr>
          <p:cNvPr id="10" name="Rectangle 9">
            <a:extLst>
              <a:ext uri="{FF2B5EF4-FFF2-40B4-BE49-F238E27FC236}">
                <a16:creationId xmlns:a16="http://schemas.microsoft.com/office/drawing/2014/main" id="{945FC6D0-3360-BEDD-0AEA-1D72B1B54510}"/>
              </a:ext>
            </a:extLst>
          </p:cNvPr>
          <p:cNvSpPr/>
          <p:nvPr/>
        </p:nvSpPr>
        <p:spPr>
          <a:xfrm>
            <a:off x="6570862"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independent</a:t>
            </a:r>
          </a:p>
        </p:txBody>
      </p:sp>
      <p:sp>
        <p:nvSpPr>
          <p:cNvPr id="2" name="Google Shape;443;p23">
            <a:extLst>
              <a:ext uri="{FF2B5EF4-FFF2-40B4-BE49-F238E27FC236}">
                <a16:creationId xmlns:a16="http://schemas.microsoft.com/office/drawing/2014/main" id="{5E96038C-5A35-F5B0-80C3-591DB031A029}"/>
              </a:ext>
            </a:extLst>
          </p:cNvPr>
          <p:cNvSpPr txBox="1"/>
          <p:nvPr/>
        </p:nvSpPr>
        <p:spPr>
          <a:xfrm>
            <a:off x="495135" y="1885279"/>
            <a:ext cx="4114800" cy="92328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fr-FR" sz="1800" dirty="0">
                <a:solidFill>
                  <a:schemeClr val="dk1"/>
                </a:solidFill>
                <a:latin typeface="Calibri"/>
                <a:ea typeface="Calibri"/>
                <a:cs typeface="Calibri"/>
                <a:sym typeface="Calibri"/>
              </a:rPr>
              <a:t>C'est là qu'intervient l'importance d'un système </a:t>
            </a:r>
            <a:r>
              <a:rPr lang="fr-FR" sz="1800" b="1" i="1" dirty="0">
                <a:solidFill>
                  <a:schemeClr val="dk1"/>
                </a:solidFill>
                <a:latin typeface="Calibri"/>
                <a:ea typeface="Calibri"/>
                <a:cs typeface="Calibri"/>
                <a:sym typeface="Calibri"/>
              </a:rPr>
              <a:t>décentralisé (P2P)</a:t>
            </a:r>
            <a:r>
              <a:rPr lang="fr-FR" sz="1800" i="1" dirty="0">
                <a:solidFill>
                  <a:schemeClr val="dk1"/>
                </a:solidFill>
                <a:latin typeface="Calibri"/>
                <a:ea typeface="Calibri"/>
                <a:cs typeface="Calibri"/>
                <a:sym typeface="Calibri"/>
              </a:rPr>
              <a:t>.</a:t>
            </a:r>
            <a:endParaRPr sz="1800" i="1" dirty="0">
              <a:solidFill>
                <a:schemeClr val="dk1"/>
              </a:solidFill>
              <a:latin typeface="Calibri"/>
              <a:ea typeface="Calibri"/>
              <a:cs typeface="Calibri"/>
              <a:sym typeface="Calibri"/>
            </a:endParaRPr>
          </a:p>
        </p:txBody>
      </p:sp>
      <p:sp>
        <p:nvSpPr>
          <p:cNvPr id="4" name="Espace réservé du numéro de diapositive 3">
            <a:extLst>
              <a:ext uri="{FF2B5EF4-FFF2-40B4-BE49-F238E27FC236}">
                <a16:creationId xmlns:a16="http://schemas.microsoft.com/office/drawing/2014/main" id="{8592BD96-264D-02A6-EC59-2338B7E5B2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26</a:t>
            </a:fld>
            <a:endParaRPr lang="fr-FR"/>
          </a:p>
        </p:txBody>
      </p:sp>
      <p:sp>
        <p:nvSpPr>
          <p:cNvPr id="5" name="Rectangle 9">
            <a:extLst>
              <a:ext uri="{FF2B5EF4-FFF2-40B4-BE49-F238E27FC236}">
                <a16:creationId xmlns:a16="http://schemas.microsoft.com/office/drawing/2014/main" id="{87BEA8F6-08FA-D0EE-FBE5-69CB1E21D954}"/>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sp>
        <p:nvSpPr>
          <p:cNvPr id="8" name="Rectangle : coins arrondis 7">
            <a:extLst>
              <a:ext uri="{FF2B5EF4-FFF2-40B4-BE49-F238E27FC236}">
                <a16:creationId xmlns:a16="http://schemas.microsoft.com/office/drawing/2014/main" id="{E55C8EBB-BD28-8669-43D1-FD30CD2EFB90}"/>
              </a:ext>
            </a:extLst>
          </p:cNvPr>
          <p:cNvSpPr/>
          <p:nvPr/>
        </p:nvSpPr>
        <p:spPr>
          <a:xfrm>
            <a:off x="4847361" y="3859979"/>
            <a:ext cx="1682014" cy="709863"/>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Network</a:t>
            </a:r>
          </a:p>
        </p:txBody>
      </p:sp>
      <p:sp>
        <p:nvSpPr>
          <p:cNvPr id="28" name="Rectangle : coins arrondis 27">
            <a:extLst>
              <a:ext uri="{FF2B5EF4-FFF2-40B4-BE49-F238E27FC236}">
                <a16:creationId xmlns:a16="http://schemas.microsoft.com/office/drawing/2014/main" id="{DE4C3D91-5406-D7E4-2412-F53F0E03F6E7}"/>
              </a:ext>
            </a:extLst>
          </p:cNvPr>
          <p:cNvSpPr/>
          <p:nvPr/>
        </p:nvSpPr>
        <p:spPr>
          <a:xfrm>
            <a:off x="7470283" y="3023922"/>
            <a:ext cx="1150890" cy="440637"/>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cxnSp>
        <p:nvCxnSpPr>
          <p:cNvPr id="29" name="Connecteur : en angle 28">
            <a:extLst>
              <a:ext uri="{FF2B5EF4-FFF2-40B4-BE49-F238E27FC236}">
                <a16:creationId xmlns:a16="http://schemas.microsoft.com/office/drawing/2014/main" id="{A9534193-3B49-14CA-2923-1B11B5D0AC56}"/>
              </a:ext>
            </a:extLst>
          </p:cNvPr>
          <p:cNvCxnSpPr>
            <a:cxnSpLocks/>
            <a:stCxn id="35" idx="0"/>
            <a:endCxn id="8" idx="0"/>
          </p:cNvCxnSpPr>
          <p:nvPr/>
        </p:nvCxnSpPr>
        <p:spPr>
          <a:xfrm rot="16200000" flipH="1" flipV="1">
            <a:off x="7037671" y="1561334"/>
            <a:ext cx="949342" cy="3647947"/>
          </a:xfrm>
          <a:prstGeom prst="bentConnector3">
            <a:avLst>
              <a:gd name="adj1" fmla="val -2408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 en angle 29">
            <a:extLst>
              <a:ext uri="{FF2B5EF4-FFF2-40B4-BE49-F238E27FC236}">
                <a16:creationId xmlns:a16="http://schemas.microsoft.com/office/drawing/2014/main" id="{B3D62A20-49ED-3096-8932-E593BAD9743E}"/>
              </a:ext>
            </a:extLst>
          </p:cNvPr>
          <p:cNvCxnSpPr>
            <a:cxnSpLocks/>
            <a:stCxn id="8" idx="2"/>
            <a:endCxn id="35" idx="2"/>
          </p:cNvCxnSpPr>
          <p:nvPr/>
        </p:nvCxnSpPr>
        <p:spPr>
          <a:xfrm rot="16200000" flipH="1">
            <a:off x="7037594" y="3220615"/>
            <a:ext cx="949494" cy="3647947"/>
          </a:xfrm>
          <a:prstGeom prst="bentConnector3">
            <a:avLst>
              <a:gd name="adj1" fmla="val 12407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 coins arrondis 30">
            <a:extLst>
              <a:ext uri="{FF2B5EF4-FFF2-40B4-BE49-F238E27FC236}">
                <a16:creationId xmlns:a16="http://schemas.microsoft.com/office/drawing/2014/main" id="{B42D95A7-DDE4-0EFC-72D7-C27D02FB82DC}"/>
              </a:ext>
            </a:extLst>
          </p:cNvPr>
          <p:cNvSpPr/>
          <p:nvPr/>
        </p:nvSpPr>
        <p:spPr>
          <a:xfrm>
            <a:off x="10258721" y="3023923"/>
            <a:ext cx="1150890" cy="440637"/>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32" name="Rectangle : coins arrondis 31">
            <a:extLst>
              <a:ext uri="{FF2B5EF4-FFF2-40B4-BE49-F238E27FC236}">
                <a16:creationId xmlns:a16="http://schemas.microsoft.com/office/drawing/2014/main" id="{F843EF16-497E-52F5-D7E8-E64BFF379FD3}"/>
              </a:ext>
            </a:extLst>
          </p:cNvPr>
          <p:cNvSpPr/>
          <p:nvPr/>
        </p:nvSpPr>
        <p:spPr>
          <a:xfrm>
            <a:off x="10258721" y="4855182"/>
            <a:ext cx="1150890" cy="440637"/>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33" name="Rectangle : coins arrondis 32">
            <a:extLst>
              <a:ext uri="{FF2B5EF4-FFF2-40B4-BE49-F238E27FC236}">
                <a16:creationId xmlns:a16="http://schemas.microsoft.com/office/drawing/2014/main" id="{0AE8AE10-0051-BDB1-1F9C-9F8A0EBEB14C}"/>
              </a:ext>
            </a:extLst>
          </p:cNvPr>
          <p:cNvSpPr/>
          <p:nvPr/>
        </p:nvSpPr>
        <p:spPr>
          <a:xfrm>
            <a:off x="8760870" y="4028702"/>
            <a:ext cx="1150890" cy="440637"/>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34" name="Rectangle : coins arrondis 33">
            <a:extLst>
              <a:ext uri="{FF2B5EF4-FFF2-40B4-BE49-F238E27FC236}">
                <a16:creationId xmlns:a16="http://schemas.microsoft.com/office/drawing/2014/main" id="{2A3AD363-DF59-37BD-929A-E6505044616E}"/>
              </a:ext>
            </a:extLst>
          </p:cNvPr>
          <p:cNvSpPr/>
          <p:nvPr/>
        </p:nvSpPr>
        <p:spPr>
          <a:xfrm>
            <a:off x="7459710" y="4855182"/>
            <a:ext cx="1150890" cy="440637"/>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35" name="Rectangle : coins arrondis 34">
            <a:extLst>
              <a:ext uri="{FF2B5EF4-FFF2-40B4-BE49-F238E27FC236}">
                <a16:creationId xmlns:a16="http://schemas.microsoft.com/office/drawing/2014/main" id="{3534CFC8-772E-5E9A-E81B-C81BBFBE5153}"/>
              </a:ext>
            </a:extLst>
          </p:cNvPr>
          <p:cNvSpPr/>
          <p:nvPr/>
        </p:nvSpPr>
        <p:spPr>
          <a:xfrm>
            <a:off x="6760030" y="2910637"/>
            <a:ext cx="5152570" cy="2608699"/>
          </a:xfrm>
          <a:prstGeom prst="round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59" name="Connecteur droit avec flèche 58">
            <a:extLst>
              <a:ext uri="{FF2B5EF4-FFF2-40B4-BE49-F238E27FC236}">
                <a16:creationId xmlns:a16="http://schemas.microsoft.com/office/drawing/2014/main" id="{FD4127BD-CA14-069D-6CB8-A9A01AF4F5D3}"/>
              </a:ext>
            </a:extLst>
          </p:cNvPr>
          <p:cNvCxnSpPr>
            <a:stCxn id="34" idx="0"/>
            <a:endCxn id="28" idx="2"/>
          </p:cNvCxnSpPr>
          <p:nvPr/>
        </p:nvCxnSpPr>
        <p:spPr>
          <a:xfrm flipV="1">
            <a:off x="8035155" y="3464559"/>
            <a:ext cx="10573" cy="139062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Connecteur droit avec flèche 60">
            <a:extLst>
              <a:ext uri="{FF2B5EF4-FFF2-40B4-BE49-F238E27FC236}">
                <a16:creationId xmlns:a16="http://schemas.microsoft.com/office/drawing/2014/main" id="{98E5567D-8182-10DF-7591-39542469209F}"/>
              </a:ext>
            </a:extLst>
          </p:cNvPr>
          <p:cNvCxnSpPr>
            <a:cxnSpLocks/>
            <a:stCxn id="34" idx="3"/>
            <a:endCxn id="32" idx="1"/>
          </p:cNvCxnSpPr>
          <p:nvPr/>
        </p:nvCxnSpPr>
        <p:spPr>
          <a:xfrm>
            <a:off x="8610600" y="5075501"/>
            <a:ext cx="164812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49" name="Connecteur droit avec flèche 2048">
            <a:extLst>
              <a:ext uri="{FF2B5EF4-FFF2-40B4-BE49-F238E27FC236}">
                <a16:creationId xmlns:a16="http://schemas.microsoft.com/office/drawing/2014/main" id="{74686837-817E-A454-8C30-19A4EBC1D0D6}"/>
              </a:ext>
            </a:extLst>
          </p:cNvPr>
          <p:cNvCxnSpPr>
            <a:cxnSpLocks/>
            <a:stCxn id="31" idx="2"/>
            <a:endCxn id="32" idx="0"/>
          </p:cNvCxnSpPr>
          <p:nvPr/>
        </p:nvCxnSpPr>
        <p:spPr>
          <a:xfrm>
            <a:off x="10834166" y="3464560"/>
            <a:ext cx="0" cy="139062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53" name="Connecteur droit avec flèche 2052">
            <a:extLst>
              <a:ext uri="{FF2B5EF4-FFF2-40B4-BE49-F238E27FC236}">
                <a16:creationId xmlns:a16="http://schemas.microsoft.com/office/drawing/2014/main" id="{7E43EF49-B598-F3F0-F61C-FE21158A4F7C}"/>
              </a:ext>
            </a:extLst>
          </p:cNvPr>
          <p:cNvCxnSpPr>
            <a:cxnSpLocks/>
            <a:stCxn id="28" idx="3"/>
            <a:endCxn id="31" idx="1"/>
          </p:cNvCxnSpPr>
          <p:nvPr/>
        </p:nvCxnSpPr>
        <p:spPr>
          <a:xfrm>
            <a:off x="8621173" y="3244241"/>
            <a:ext cx="1637548"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69" name="Connecteur droit avec flèche 2068">
            <a:extLst>
              <a:ext uri="{FF2B5EF4-FFF2-40B4-BE49-F238E27FC236}">
                <a16:creationId xmlns:a16="http://schemas.microsoft.com/office/drawing/2014/main" id="{D6FB6DE8-37D2-9835-1755-275449BB3C6D}"/>
              </a:ext>
            </a:extLst>
          </p:cNvPr>
          <p:cNvCxnSpPr>
            <a:cxnSpLocks/>
            <a:endCxn id="33" idx="0"/>
          </p:cNvCxnSpPr>
          <p:nvPr/>
        </p:nvCxnSpPr>
        <p:spPr>
          <a:xfrm>
            <a:off x="8610600" y="3464559"/>
            <a:ext cx="725715" cy="5641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72" name="Connecteur droit avec flèche 2071">
            <a:extLst>
              <a:ext uri="{FF2B5EF4-FFF2-40B4-BE49-F238E27FC236}">
                <a16:creationId xmlns:a16="http://schemas.microsoft.com/office/drawing/2014/main" id="{3C659CBD-0BA5-44F4-60E9-5EAACE1A51E2}"/>
              </a:ext>
            </a:extLst>
          </p:cNvPr>
          <p:cNvCxnSpPr>
            <a:cxnSpLocks/>
            <a:endCxn id="33" idx="0"/>
          </p:cNvCxnSpPr>
          <p:nvPr/>
        </p:nvCxnSpPr>
        <p:spPr>
          <a:xfrm flipH="1">
            <a:off x="9336315" y="3464558"/>
            <a:ext cx="922406" cy="56414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75" name="Connecteur droit avec flèche 2074">
            <a:extLst>
              <a:ext uri="{FF2B5EF4-FFF2-40B4-BE49-F238E27FC236}">
                <a16:creationId xmlns:a16="http://schemas.microsoft.com/office/drawing/2014/main" id="{E6EC85CD-6133-E401-35AD-9AD606611853}"/>
              </a:ext>
            </a:extLst>
          </p:cNvPr>
          <p:cNvCxnSpPr>
            <a:cxnSpLocks/>
            <a:stCxn id="33" idx="2"/>
          </p:cNvCxnSpPr>
          <p:nvPr/>
        </p:nvCxnSpPr>
        <p:spPr>
          <a:xfrm>
            <a:off x="9336315" y="4469339"/>
            <a:ext cx="922406" cy="41980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78" name="Connecteur droit avec flèche 2077">
            <a:extLst>
              <a:ext uri="{FF2B5EF4-FFF2-40B4-BE49-F238E27FC236}">
                <a16:creationId xmlns:a16="http://schemas.microsoft.com/office/drawing/2014/main" id="{6DB8B968-1DCD-1F40-3D54-00E98302503F}"/>
              </a:ext>
            </a:extLst>
          </p:cNvPr>
          <p:cNvCxnSpPr>
            <a:cxnSpLocks/>
            <a:endCxn id="33" idx="2"/>
          </p:cNvCxnSpPr>
          <p:nvPr/>
        </p:nvCxnSpPr>
        <p:spPr>
          <a:xfrm flipV="1">
            <a:off x="8608193" y="4469339"/>
            <a:ext cx="728122" cy="39235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09855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0"/>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7" name="Rectangle 2056">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37071924-9F88-A5F7-7AAA-79F2C5F7A084}"/>
              </a:ext>
            </a:extLst>
          </p:cNvPr>
          <p:cNvSpPr/>
          <p:nvPr/>
        </p:nvSpPr>
        <p:spPr>
          <a:xfrm>
            <a:off x="5297148" y="290445"/>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t>décentralise</a:t>
            </a:r>
          </a:p>
        </p:txBody>
      </p:sp>
      <p:sp>
        <p:nvSpPr>
          <p:cNvPr id="20" name="Rectangle 19">
            <a:extLst>
              <a:ext uri="{FF2B5EF4-FFF2-40B4-BE49-F238E27FC236}">
                <a16:creationId xmlns:a16="http://schemas.microsoft.com/office/drawing/2014/main" id="{DCE548D9-CA3C-A1ED-0AAF-9A892E8BCD48}"/>
              </a:ext>
            </a:extLst>
          </p:cNvPr>
          <p:cNvSpPr/>
          <p:nvPr/>
        </p:nvSpPr>
        <p:spPr>
          <a:xfrm>
            <a:off x="5301528" y="388188"/>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centralisé</a:t>
            </a:r>
          </a:p>
        </p:txBody>
      </p:sp>
      <p:grpSp>
        <p:nvGrpSpPr>
          <p:cNvPr id="26" name="Groupe 25">
            <a:extLst>
              <a:ext uri="{FF2B5EF4-FFF2-40B4-BE49-F238E27FC236}">
                <a16:creationId xmlns:a16="http://schemas.microsoft.com/office/drawing/2014/main" id="{75A26001-D733-F6CB-768C-97B56C383073}"/>
              </a:ext>
            </a:extLst>
          </p:cNvPr>
          <p:cNvGrpSpPr/>
          <p:nvPr/>
        </p:nvGrpSpPr>
        <p:grpSpPr>
          <a:xfrm>
            <a:off x="5319981" y="252141"/>
            <a:ext cx="1125377" cy="733007"/>
            <a:chOff x="6553116" y="342227"/>
            <a:chExt cx="1125377" cy="733007"/>
          </a:xfrm>
        </p:grpSpPr>
        <p:sp>
          <p:nvSpPr>
            <p:cNvPr id="25" name="Légende : flèche vers le haut 24">
              <a:extLst>
                <a:ext uri="{FF2B5EF4-FFF2-40B4-BE49-F238E27FC236}">
                  <a16:creationId xmlns:a16="http://schemas.microsoft.com/office/drawing/2014/main" id="{6A74392B-2BDD-9A0B-95D3-E6CAA7A10CC9}"/>
                </a:ext>
              </a:extLst>
            </p:cNvPr>
            <p:cNvSpPr/>
            <p:nvPr/>
          </p:nvSpPr>
          <p:spPr>
            <a:xfrm rot="10800000">
              <a:off x="6553116" y="388188"/>
              <a:ext cx="1112430" cy="687046"/>
            </a:xfrm>
            <a:prstGeom prst="upArrowCallou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4" name="Rectangle 23">
              <a:extLst>
                <a:ext uri="{FF2B5EF4-FFF2-40B4-BE49-F238E27FC236}">
                  <a16:creationId xmlns:a16="http://schemas.microsoft.com/office/drawing/2014/main" id="{0EED2EFA-4160-A5DA-1A9C-6B5C071C09AF}"/>
                </a:ext>
              </a:extLst>
            </p:cNvPr>
            <p:cNvSpPr/>
            <p:nvPr/>
          </p:nvSpPr>
          <p:spPr>
            <a:xfrm>
              <a:off x="6560893" y="342227"/>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independent</a:t>
              </a:r>
            </a:p>
          </p:txBody>
        </p:sp>
      </p:grpSp>
      <p:grpSp>
        <p:nvGrpSpPr>
          <p:cNvPr id="2059" name="Group 2058">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2060" name="Freeform: Shape 2059">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1" name="Freeform: Shape 2060">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2" name="Freeform: Shape 2061">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3" name="Freeform: Shape 2062">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e 14">
            <a:extLst>
              <a:ext uri="{FF2B5EF4-FFF2-40B4-BE49-F238E27FC236}">
                <a16:creationId xmlns:a16="http://schemas.microsoft.com/office/drawing/2014/main" id="{526E8ADE-687B-B617-B13F-729C349C5888}"/>
              </a:ext>
            </a:extLst>
          </p:cNvPr>
          <p:cNvGrpSpPr/>
          <p:nvPr/>
        </p:nvGrpSpPr>
        <p:grpSpPr>
          <a:xfrm>
            <a:off x="245217" y="257835"/>
            <a:ext cx="3869584" cy="687045"/>
            <a:chOff x="2606890" y="2132199"/>
            <a:chExt cx="3430150" cy="281018"/>
          </a:xfrm>
        </p:grpSpPr>
        <p:sp>
          <p:nvSpPr>
            <p:cNvPr id="16" name="Rectangle 15">
              <a:extLst>
                <a:ext uri="{FF2B5EF4-FFF2-40B4-BE49-F238E27FC236}">
                  <a16:creationId xmlns:a16="http://schemas.microsoft.com/office/drawing/2014/main" id="{5872DA10-B9F6-2510-677B-FC70096CC20F}"/>
                </a:ext>
              </a:extLst>
            </p:cNvPr>
            <p:cNvSpPr/>
            <p:nvPr/>
          </p:nvSpPr>
          <p:spPr>
            <a:xfrm rot="16200000" flipV="1">
              <a:off x="4094504"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17" name="Rectangle 16">
              <a:extLst>
                <a:ext uri="{FF2B5EF4-FFF2-40B4-BE49-F238E27FC236}">
                  <a16:creationId xmlns:a16="http://schemas.microsoft.com/office/drawing/2014/main" id="{59587A93-5631-AA6E-A8A9-7D22DDB71A90}"/>
                </a:ext>
              </a:extLst>
            </p:cNvPr>
            <p:cNvSpPr/>
            <p:nvPr/>
          </p:nvSpPr>
          <p:spPr>
            <a:xfrm>
              <a:off x="2689776" y="2198427"/>
              <a:ext cx="3347264" cy="138477"/>
            </a:xfrm>
            <a:prstGeom prst="rect">
              <a:avLst/>
            </a:prstGeom>
          </p:spPr>
          <p:txBody>
            <a:bodyPr wrap="square">
              <a:spAutoFit/>
            </a:bodyPr>
            <a:lstStyle/>
            <a:p>
              <a:r>
                <a:rPr lang="fr-FR" sz="1600" dirty="0">
                  <a:solidFill>
                    <a:prstClr val="white"/>
                  </a:solidFill>
                  <a:latin typeface="Century Gothic" pitchFamily="34" charset="0"/>
                </a:rPr>
                <a:t>solutions proposées</a:t>
              </a:r>
            </a:p>
          </p:txBody>
        </p:sp>
      </p:grpSp>
      <p:grpSp>
        <p:nvGrpSpPr>
          <p:cNvPr id="21" name="Groupe 20">
            <a:extLst>
              <a:ext uri="{FF2B5EF4-FFF2-40B4-BE49-F238E27FC236}">
                <a16:creationId xmlns:a16="http://schemas.microsoft.com/office/drawing/2014/main" id="{F75A8353-D952-9479-8296-0B3D30E48F22}"/>
              </a:ext>
            </a:extLst>
          </p:cNvPr>
          <p:cNvGrpSpPr/>
          <p:nvPr/>
        </p:nvGrpSpPr>
        <p:grpSpPr>
          <a:xfrm>
            <a:off x="3996790" y="257834"/>
            <a:ext cx="1266746" cy="687045"/>
            <a:chOff x="2606890" y="2132199"/>
            <a:chExt cx="3430150" cy="281018"/>
          </a:xfrm>
          <a:noFill/>
        </p:grpSpPr>
        <p:sp>
          <p:nvSpPr>
            <p:cNvPr id="22" name="Rectangle 21">
              <a:extLst>
                <a:ext uri="{FF2B5EF4-FFF2-40B4-BE49-F238E27FC236}">
                  <a16:creationId xmlns:a16="http://schemas.microsoft.com/office/drawing/2014/main" id="{02005E32-1570-C165-B806-8A9CD14EC6EE}"/>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23" name="Rectangle 22">
              <a:extLst>
                <a:ext uri="{FF2B5EF4-FFF2-40B4-BE49-F238E27FC236}">
                  <a16:creationId xmlns:a16="http://schemas.microsoft.com/office/drawing/2014/main" id="{E5492EEC-1659-4D5F-8588-EF0023DEC2F0}"/>
                </a:ext>
              </a:extLst>
            </p:cNvPr>
            <p:cNvSpPr/>
            <p:nvPr/>
          </p:nvSpPr>
          <p:spPr>
            <a:xfrm>
              <a:off x="2689777" y="2198427"/>
              <a:ext cx="3347263" cy="113299"/>
            </a:xfrm>
            <a:prstGeom prst="rect">
              <a:avLst/>
            </a:prstGeom>
            <a:grpFill/>
            <a:ln>
              <a:noFill/>
            </a:ln>
          </p:spPr>
          <p:txBody>
            <a:bodyPr wrap="square">
              <a:spAutoFit/>
            </a:bodyPr>
            <a:lstStyle/>
            <a:p>
              <a:r>
                <a:rPr lang="fr-FR" sz="1200" dirty="0">
                  <a:solidFill>
                    <a:schemeClr val="tx1"/>
                  </a:solidFill>
                  <a:latin typeface="Century Gothic" pitchFamily="34" charset="0"/>
                </a:rPr>
                <a:t>Mono agent</a:t>
              </a:r>
            </a:p>
          </p:txBody>
        </p:sp>
      </p:grpSp>
      <p:sp>
        <p:nvSpPr>
          <p:cNvPr id="38" name="Rectangle 37">
            <a:extLst>
              <a:ext uri="{FF2B5EF4-FFF2-40B4-BE49-F238E27FC236}">
                <a16:creationId xmlns:a16="http://schemas.microsoft.com/office/drawing/2014/main" id="{F5AE4047-11F9-73A5-B9E6-659A6891F594}"/>
              </a:ext>
            </a:extLst>
          </p:cNvPr>
          <p:cNvSpPr/>
          <p:nvPr/>
        </p:nvSpPr>
        <p:spPr>
          <a:xfrm>
            <a:off x="5281199" y="252141"/>
            <a:ext cx="1202525" cy="687046"/>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e 39">
            <a:extLst>
              <a:ext uri="{FF2B5EF4-FFF2-40B4-BE49-F238E27FC236}">
                <a16:creationId xmlns:a16="http://schemas.microsoft.com/office/drawing/2014/main" id="{ACBA3BFD-1C2F-2423-CFE9-1488F8C78CAB}"/>
              </a:ext>
            </a:extLst>
          </p:cNvPr>
          <p:cNvGrpSpPr/>
          <p:nvPr/>
        </p:nvGrpSpPr>
        <p:grpSpPr>
          <a:xfrm>
            <a:off x="5294147" y="257834"/>
            <a:ext cx="1266746" cy="687045"/>
            <a:chOff x="2606890" y="2132199"/>
            <a:chExt cx="3430150" cy="281018"/>
          </a:xfrm>
          <a:noFill/>
        </p:grpSpPr>
        <p:sp>
          <p:nvSpPr>
            <p:cNvPr id="41" name="Rectangle 40">
              <a:extLst>
                <a:ext uri="{FF2B5EF4-FFF2-40B4-BE49-F238E27FC236}">
                  <a16:creationId xmlns:a16="http://schemas.microsoft.com/office/drawing/2014/main" id="{D343D5DD-184B-8220-2726-F20000EC9E47}"/>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42" name="Rectangle 41">
              <a:extLst>
                <a:ext uri="{FF2B5EF4-FFF2-40B4-BE49-F238E27FC236}">
                  <a16:creationId xmlns:a16="http://schemas.microsoft.com/office/drawing/2014/main" id="{8EBCDCB2-A207-9B81-9663-EB624C7A7051}"/>
                </a:ext>
              </a:extLst>
            </p:cNvPr>
            <p:cNvSpPr/>
            <p:nvPr/>
          </p:nvSpPr>
          <p:spPr>
            <a:xfrm>
              <a:off x="2689777" y="2198427"/>
              <a:ext cx="3347263" cy="113299"/>
            </a:xfrm>
            <a:prstGeom prst="rect">
              <a:avLst/>
            </a:prstGeom>
            <a:grpFill/>
            <a:ln>
              <a:noFill/>
            </a:ln>
          </p:spPr>
          <p:txBody>
            <a:bodyPr wrap="square">
              <a:spAutoFit/>
            </a:bodyPr>
            <a:lstStyle/>
            <a:p>
              <a:r>
                <a:rPr lang="fr-FR" sz="1200" dirty="0">
                  <a:solidFill>
                    <a:schemeClr val="bg1"/>
                  </a:solidFill>
                  <a:latin typeface="Century Gothic" pitchFamily="34" charset="0"/>
                </a:rPr>
                <a:t>MARL</a:t>
              </a:r>
            </a:p>
          </p:txBody>
        </p:sp>
      </p:grpSp>
      <p:sp>
        <p:nvSpPr>
          <p:cNvPr id="9" name="Légende : flèche vers le haut 8">
            <a:extLst>
              <a:ext uri="{FF2B5EF4-FFF2-40B4-BE49-F238E27FC236}">
                <a16:creationId xmlns:a16="http://schemas.microsoft.com/office/drawing/2014/main" id="{69704327-2670-314B-F4DD-2C97DA476C4B}"/>
              </a:ext>
            </a:extLst>
          </p:cNvPr>
          <p:cNvSpPr/>
          <p:nvPr/>
        </p:nvSpPr>
        <p:spPr>
          <a:xfrm rot="10800000">
            <a:off x="8960724" y="423797"/>
            <a:ext cx="1112430" cy="687046"/>
          </a:xfrm>
          <a:prstGeom prst="upArrowCallou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a:extLst>
              <a:ext uri="{FF2B5EF4-FFF2-40B4-BE49-F238E27FC236}">
                <a16:creationId xmlns:a16="http://schemas.microsoft.com/office/drawing/2014/main" id="{5A277DE7-D9CC-53E8-CAA4-C74DEAB3A754}"/>
              </a:ext>
            </a:extLst>
          </p:cNvPr>
          <p:cNvSpPr/>
          <p:nvPr/>
        </p:nvSpPr>
        <p:spPr>
          <a:xfrm>
            <a:off x="8955554"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t>décentralise</a:t>
            </a:r>
          </a:p>
        </p:txBody>
      </p:sp>
      <p:sp>
        <p:nvSpPr>
          <p:cNvPr id="7" name="Rectangle 6">
            <a:extLst>
              <a:ext uri="{FF2B5EF4-FFF2-40B4-BE49-F238E27FC236}">
                <a16:creationId xmlns:a16="http://schemas.microsoft.com/office/drawing/2014/main" id="{46A3C7BB-0382-32D6-1D15-917286CF79CD}"/>
              </a:ext>
            </a:extLst>
          </p:cNvPr>
          <p:cNvSpPr/>
          <p:nvPr/>
        </p:nvSpPr>
        <p:spPr>
          <a:xfrm>
            <a:off x="7762653"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centralisé</a:t>
            </a:r>
          </a:p>
        </p:txBody>
      </p:sp>
      <p:sp>
        <p:nvSpPr>
          <p:cNvPr id="10" name="Rectangle 9">
            <a:extLst>
              <a:ext uri="{FF2B5EF4-FFF2-40B4-BE49-F238E27FC236}">
                <a16:creationId xmlns:a16="http://schemas.microsoft.com/office/drawing/2014/main" id="{945FC6D0-3360-BEDD-0AEA-1D72B1B54510}"/>
              </a:ext>
            </a:extLst>
          </p:cNvPr>
          <p:cNvSpPr/>
          <p:nvPr/>
        </p:nvSpPr>
        <p:spPr>
          <a:xfrm>
            <a:off x="6570862"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independent</a:t>
            </a:r>
          </a:p>
        </p:txBody>
      </p:sp>
      <p:sp>
        <p:nvSpPr>
          <p:cNvPr id="5" name="Espace réservé du numéro de diapositive 4">
            <a:extLst>
              <a:ext uri="{FF2B5EF4-FFF2-40B4-BE49-F238E27FC236}">
                <a16:creationId xmlns:a16="http://schemas.microsoft.com/office/drawing/2014/main" id="{A8ED8EF1-EB1D-21C2-AEE3-7B1FFE1C70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27</a:t>
            </a:fld>
            <a:endParaRPr lang="fr-FR"/>
          </a:p>
        </p:txBody>
      </p:sp>
      <p:sp>
        <p:nvSpPr>
          <p:cNvPr id="8" name="Rectangle 9">
            <a:extLst>
              <a:ext uri="{FF2B5EF4-FFF2-40B4-BE49-F238E27FC236}">
                <a16:creationId xmlns:a16="http://schemas.microsoft.com/office/drawing/2014/main" id="{D1FF0CB1-FD2E-6133-0773-764323687B1C}"/>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grpSp>
        <p:nvGrpSpPr>
          <p:cNvPr id="12" name="Groupe 11">
            <a:extLst>
              <a:ext uri="{FF2B5EF4-FFF2-40B4-BE49-F238E27FC236}">
                <a16:creationId xmlns:a16="http://schemas.microsoft.com/office/drawing/2014/main" id="{62BD6DB0-82E0-8B45-C103-6E78D66273BC}"/>
              </a:ext>
            </a:extLst>
          </p:cNvPr>
          <p:cNvGrpSpPr/>
          <p:nvPr/>
        </p:nvGrpSpPr>
        <p:grpSpPr>
          <a:xfrm>
            <a:off x="2520156" y="1736153"/>
            <a:ext cx="7151687" cy="4659243"/>
            <a:chOff x="2520156" y="1736153"/>
            <a:chExt cx="7151687" cy="4659243"/>
          </a:xfrm>
        </p:grpSpPr>
        <p:pic>
          <p:nvPicPr>
            <p:cNvPr id="3" name="Google Shape;456;p24" descr="Une image contenant texte, capture d’écran, diagramme, Parallèle&#10;&#10;Description générée automatiquement">
              <a:extLst>
                <a:ext uri="{FF2B5EF4-FFF2-40B4-BE49-F238E27FC236}">
                  <a16:creationId xmlns:a16="http://schemas.microsoft.com/office/drawing/2014/main" id="{449DDFD5-5010-DF55-1F98-B19F20265313}"/>
                </a:ext>
              </a:extLst>
            </p:cNvPr>
            <p:cNvPicPr preferRelativeResize="0"/>
            <p:nvPr/>
          </p:nvPicPr>
          <p:blipFill rotWithShape="1">
            <a:blip r:embed="rId3">
              <a:alphaModFix/>
            </a:blip>
            <a:srcRect/>
            <a:stretch/>
          </p:blipFill>
          <p:spPr>
            <a:xfrm>
              <a:off x="2520156" y="1736153"/>
              <a:ext cx="7151687" cy="4659243"/>
            </a:xfrm>
            <a:prstGeom prst="rect">
              <a:avLst/>
            </a:prstGeom>
            <a:noFill/>
            <a:ln>
              <a:noFill/>
            </a:ln>
          </p:spPr>
        </p:pic>
        <p:sp>
          <p:nvSpPr>
            <p:cNvPr id="11" name="Rectangle 10">
              <a:extLst>
                <a:ext uri="{FF2B5EF4-FFF2-40B4-BE49-F238E27FC236}">
                  <a16:creationId xmlns:a16="http://schemas.microsoft.com/office/drawing/2014/main" id="{B28C2983-68E1-7F69-4BC6-C4EC4F9BA917}"/>
                </a:ext>
              </a:extLst>
            </p:cNvPr>
            <p:cNvSpPr/>
            <p:nvPr/>
          </p:nvSpPr>
          <p:spPr>
            <a:xfrm>
              <a:off x="2954956" y="3429000"/>
              <a:ext cx="548640" cy="8349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431039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0"/>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071924-9F88-A5F7-7AAA-79F2C5F7A084}"/>
              </a:ext>
            </a:extLst>
          </p:cNvPr>
          <p:cNvSpPr/>
          <p:nvPr/>
        </p:nvSpPr>
        <p:spPr>
          <a:xfrm>
            <a:off x="5297148" y="290445"/>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t>décentralise</a:t>
            </a:r>
          </a:p>
        </p:txBody>
      </p:sp>
      <p:sp>
        <p:nvSpPr>
          <p:cNvPr id="20" name="Rectangle 19">
            <a:extLst>
              <a:ext uri="{FF2B5EF4-FFF2-40B4-BE49-F238E27FC236}">
                <a16:creationId xmlns:a16="http://schemas.microsoft.com/office/drawing/2014/main" id="{DCE548D9-CA3C-A1ED-0AAF-9A892E8BCD48}"/>
              </a:ext>
            </a:extLst>
          </p:cNvPr>
          <p:cNvSpPr/>
          <p:nvPr/>
        </p:nvSpPr>
        <p:spPr>
          <a:xfrm>
            <a:off x="5301528" y="388188"/>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centralisé</a:t>
            </a:r>
          </a:p>
        </p:txBody>
      </p:sp>
      <p:grpSp>
        <p:nvGrpSpPr>
          <p:cNvPr id="26" name="Groupe 25">
            <a:extLst>
              <a:ext uri="{FF2B5EF4-FFF2-40B4-BE49-F238E27FC236}">
                <a16:creationId xmlns:a16="http://schemas.microsoft.com/office/drawing/2014/main" id="{75A26001-D733-F6CB-768C-97B56C383073}"/>
              </a:ext>
            </a:extLst>
          </p:cNvPr>
          <p:cNvGrpSpPr/>
          <p:nvPr/>
        </p:nvGrpSpPr>
        <p:grpSpPr>
          <a:xfrm>
            <a:off x="5319981" y="252141"/>
            <a:ext cx="1125377" cy="733007"/>
            <a:chOff x="6553116" y="342227"/>
            <a:chExt cx="1125377" cy="733007"/>
          </a:xfrm>
        </p:grpSpPr>
        <p:sp>
          <p:nvSpPr>
            <p:cNvPr id="25" name="Légende : flèche vers le haut 24">
              <a:extLst>
                <a:ext uri="{FF2B5EF4-FFF2-40B4-BE49-F238E27FC236}">
                  <a16:creationId xmlns:a16="http://schemas.microsoft.com/office/drawing/2014/main" id="{6A74392B-2BDD-9A0B-95D3-E6CAA7A10CC9}"/>
                </a:ext>
              </a:extLst>
            </p:cNvPr>
            <p:cNvSpPr/>
            <p:nvPr/>
          </p:nvSpPr>
          <p:spPr>
            <a:xfrm rot="10800000">
              <a:off x="6553116" y="388188"/>
              <a:ext cx="1112430" cy="687046"/>
            </a:xfrm>
            <a:prstGeom prst="upArrowCallou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0EED2EFA-4160-A5DA-1A9C-6B5C071C09AF}"/>
                </a:ext>
              </a:extLst>
            </p:cNvPr>
            <p:cNvSpPr/>
            <p:nvPr/>
          </p:nvSpPr>
          <p:spPr>
            <a:xfrm>
              <a:off x="6560893" y="342227"/>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independent</a:t>
              </a:r>
            </a:p>
          </p:txBody>
        </p:sp>
      </p:grpSp>
      <p:grpSp>
        <p:nvGrpSpPr>
          <p:cNvPr id="2059" name="Group 2058">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2060" name="Freeform: Shape 2059">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Freeform: Shape 2060">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Freeform: Shape 2061">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Freeform: Shape 2062">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e 14">
            <a:extLst>
              <a:ext uri="{FF2B5EF4-FFF2-40B4-BE49-F238E27FC236}">
                <a16:creationId xmlns:a16="http://schemas.microsoft.com/office/drawing/2014/main" id="{526E8ADE-687B-B617-B13F-729C349C5888}"/>
              </a:ext>
            </a:extLst>
          </p:cNvPr>
          <p:cNvGrpSpPr/>
          <p:nvPr/>
        </p:nvGrpSpPr>
        <p:grpSpPr>
          <a:xfrm>
            <a:off x="245217" y="257835"/>
            <a:ext cx="3869584" cy="687045"/>
            <a:chOff x="2606890" y="2132199"/>
            <a:chExt cx="3430150" cy="281018"/>
          </a:xfrm>
        </p:grpSpPr>
        <p:sp>
          <p:nvSpPr>
            <p:cNvPr id="16" name="Rectangle 15">
              <a:extLst>
                <a:ext uri="{FF2B5EF4-FFF2-40B4-BE49-F238E27FC236}">
                  <a16:creationId xmlns:a16="http://schemas.microsoft.com/office/drawing/2014/main" id="{5872DA10-B9F6-2510-677B-FC70096CC20F}"/>
                </a:ext>
              </a:extLst>
            </p:cNvPr>
            <p:cNvSpPr/>
            <p:nvPr/>
          </p:nvSpPr>
          <p:spPr>
            <a:xfrm rot="16200000" flipV="1">
              <a:off x="4094504"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17" name="Rectangle 16">
              <a:extLst>
                <a:ext uri="{FF2B5EF4-FFF2-40B4-BE49-F238E27FC236}">
                  <a16:creationId xmlns:a16="http://schemas.microsoft.com/office/drawing/2014/main" id="{59587A93-5631-AA6E-A8A9-7D22DDB71A90}"/>
                </a:ext>
              </a:extLst>
            </p:cNvPr>
            <p:cNvSpPr/>
            <p:nvPr/>
          </p:nvSpPr>
          <p:spPr>
            <a:xfrm>
              <a:off x="2689776" y="2198427"/>
              <a:ext cx="3347264" cy="138477"/>
            </a:xfrm>
            <a:prstGeom prst="rect">
              <a:avLst/>
            </a:prstGeom>
          </p:spPr>
          <p:txBody>
            <a:bodyPr wrap="square">
              <a:spAutoFit/>
            </a:bodyPr>
            <a:lstStyle/>
            <a:p>
              <a:r>
                <a:rPr lang="fr-FR" sz="1600" dirty="0">
                  <a:solidFill>
                    <a:prstClr val="white"/>
                  </a:solidFill>
                  <a:latin typeface="Century Gothic" pitchFamily="34" charset="0"/>
                </a:rPr>
                <a:t>solutions proposées</a:t>
              </a:r>
            </a:p>
          </p:txBody>
        </p:sp>
      </p:grpSp>
      <p:grpSp>
        <p:nvGrpSpPr>
          <p:cNvPr id="21" name="Groupe 20">
            <a:extLst>
              <a:ext uri="{FF2B5EF4-FFF2-40B4-BE49-F238E27FC236}">
                <a16:creationId xmlns:a16="http://schemas.microsoft.com/office/drawing/2014/main" id="{F75A8353-D952-9479-8296-0B3D30E48F22}"/>
              </a:ext>
            </a:extLst>
          </p:cNvPr>
          <p:cNvGrpSpPr/>
          <p:nvPr/>
        </p:nvGrpSpPr>
        <p:grpSpPr>
          <a:xfrm>
            <a:off x="3996790" y="257834"/>
            <a:ext cx="1266746" cy="687045"/>
            <a:chOff x="2606890" y="2132199"/>
            <a:chExt cx="3430150" cy="281018"/>
          </a:xfrm>
          <a:noFill/>
        </p:grpSpPr>
        <p:sp>
          <p:nvSpPr>
            <p:cNvPr id="22" name="Rectangle 21">
              <a:extLst>
                <a:ext uri="{FF2B5EF4-FFF2-40B4-BE49-F238E27FC236}">
                  <a16:creationId xmlns:a16="http://schemas.microsoft.com/office/drawing/2014/main" id="{02005E32-1570-C165-B806-8A9CD14EC6EE}"/>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23" name="Rectangle 22">
              <a:extLst>
                <a:ext uri="{FF2B5EF4-FFF2-40B4-BE49-F238E27FC236}">
                  <a16:creationId xmlns:a16="http://schemas.microsoft.com/office/drawing/2014/main" id="{E5492EEC-1659-4D5F-8588-EF0023DEC2F0}"/>
                </a:ext>
              </a:extLst>
            </p:cNvPr>
            <p:cNvSpPr/>
            <p:nvPr/>
          </p:nvSpPr>
          <p:spPr>
            <a:xfrm>
              <a:off x="2689777" y="2198427"/>
              <a:ext cx="3347263" cy="113299"/>
            </a:xfrm>
            <a:prstGeom prst="rect">
              <a:avLst/>
            </a:prstGeom>
            <a:grpFill/>
            <a:ln>
              <a:noFill/>
            </a:ln>
          </p:spPr>
          <p:txBody>
            <a:bodyPr wrap="square">
              <a:spAutoFit/>
            </a:bodyPr>
            <a:lstStyle/>
            <a:p>
              <a:r>
                <a:rPr lang="fr-FR" sz="1200" dirty="0">
                  <a:solidFill>
                    <a:schemeClr val="tx1"/>
                  </a:solidFill>
                  <a:latin typeface="Century Gothic" pitchFamily="34" charset="0"/>
                </a:rPr>
                <a:t>Mono agent</a:t>
              </a:r>
            </a:p>
          </p:txBody>
        </p:sp>
      </p:grpSp>
      <p:sp>
        <p:nvSpPr>
          <p:cNvPr id="38" name="Rectangle 37">
            <a:extLst>
              <a:ext uri="{FF2B5EF4-FFF2-40B4-BE49-F238E27FC236}">
                <a16:creationId xmlns:a16="http://schemas.microsoft.com/office/drawing/2014/main" id="{F5AE4047-11F9-73A5-B9E6-659A6891F594}"/>
              </a:ext>
            </a:extLst>
          </p:cNvPr>
          <p:cNvSpPr/>
          <p:nvPr/>
        </p:nvSpPr>
        <p:spPr>
          <a:xfrm>
            <a:off x="5281199" y="252141"/>
            <a:ext cx="1202525" cy="687046"/>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e 39">
            <a:extLst>
              <a:ext uri="{FF2B5EF4-FFF2-40B4-BE49-F238E27FC236}">
                <a16:creationId xmlns:a16="http://schemas.microsoft.com/office/drawing/2014/main" id="{ACBA3BFD-1C2F-2423-CFE9-1488F8C78CAB}"/>
              </a:ext>
            </a:extLst>
          </p:cNvPr>
          <p:cNvGrpSpPr/>
          <p:nvPr/>
        </p:nvGrpSpPr>
        <p:grpSpPr>
          <a:xfrm>
            <a:off x="5294147" y="257834"/>
            <a:ext cx="1266746" cy="687045"/>
            <a:chOff x="2606890" y="2132199"/>
            <a:chExt cx="3430150" cy="281018"/>
          </a:xfrm>
          <a:noFill/>
        </p:grpSpPr>
        <p:sp>
          <p:nvSpPr>
            <p:cNvPr id="41" name="Rectangle 40">
              <a:extLst>
                <a:ext uri="{FF2B5EF4-FFF2-40B4-BE49-F238E27FC236}">
                  <a16:creationId xmlns:a16="http://schemas.microsoft.com/office/drawing/2014/main" id="{D343D5DD-184B-8220-2726-F20000EC9E47}"/>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42" name="Rectangle 41">
              <a:extLst>
                <a:ext uri="{FF2B5EF4-FFF2-40B4-BE49-F238E27FC236}">
                  <a16:creationId xmlns:a16="http://schemas.microsoft.com/office/drawing/2014/main" id="{8EBCDCB2-A207-9B81-9663-EB624C7A7051}"/>
                </a:ext>
              </a:extLst>
            </p:cNvPr>
            <p:cNvSpPr/>
            <p:nvPr/>
          </p:nvSpPr>
          <p:spPr>
            <a:xfrm>
              <a:off x="2689777" y="2198427"/>
              <a:ext cx="3347263" cy="113299"/>
            </a:xfrm>
            <a:prstGeom prst="rect">
              <a:avLst/>
            </a:prstGeom>
            <a:grpFill/>
            <a:ln>
              <a:noFill/>
            </a:ln>
          </p:spPr>
          <p:txBody>
            <a:bodyPr wrap="square">
              <a:spAutoFit/>
            </a:bodyPr>
            <a:lstStyle/>
            <a:p>
              <a:r>
                <a:rPr lang="fr-FR" sz="1200" dirty="0">
                  <a:solidFill>
                    <a:schemeClr val="bg1"/>
                  </a:solidFill>
                  <a:latin typeface="Century Gothic" pitchFamily="34" charset="0"/>
                </a:rPr>
                <a:t>MARL</a:t>
              </a:r>
            </a:p>
          </p:txBody>
        </p:sp>
      </p:grpSp>
      <p:sp>
        <p:nvSpPr>
          <p:cNvPr id="9" name="Légende : flèche vers le haut 8">
            <a:extLst>
              <a:ext uri="{FF2B5EF4-FFF2-40B4-BE49-F238E27FC236}">
                <a16:creationId xmlns:a16="http://schemas.microsoft.com/office/drawing/2014/main" id="{69704327-2670-314B-F4DD-2C97DA476C4B}"/>
              </a:ext>
            </a:extLst>
          </p:cNvPr>
          <p:cNvSpPr/>
          <p:nvPr/>
        </p:nvSpPr>
        <p:spPr>
          <a:xfrm rot="10800000">
            <a:off x="8960724" y="423797"/>
            <a:ext cx="1112430" cy="687046"/>
          </a:xfrm>
          <a:prstGeom prst="upArrowCallou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a:extLst>
              <a:ext uri="{FF2B5EF4-FFF2-40B4-BE49-F238E27FC236}">
                <a16:creationId xmlns:a16="http://schemas.microsoft.com/office/drawing/2014/main" id="{5A277DE7-D9CC-53E8-CAA4-C74DEAB3A754}"/>
              </a:ext>
            </a:extLst>
          </p:cNvPr>
          <p:cNvSpPr/>
          <p:nvPr/>
        </p:nvSpPr>
        <p:spPr>
          <a:xfrm>
            <a:off x="8955554"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t>décentralise</a:t>
            </a:r>
          </a:p>
        </p:txBody>
      </p:sp>
      <p:sp>
        <p:nvSpPr>
          <p:cNvPr id="7" name="Rectangle 6">
            <a:extLst>
              <a:ext uri="{FF2B5EF4-FFF2-40B4-BE49-F238E27FC236}">
                <a16:creationId xmlns:a16="http://schemas.microsoft.com/office/drawing/2014/main" id="{46A3C7BB-0382-32D6-1D15-917286CF79CD}"/>
              </a:ext>
            </a:extLst>
          </p:cNvPr>
          <p:cNvSpPr/>
          <p:nvPr/>
        </p:nvSpPr>
        <p:spPr>
          <a:xfrm>
            <a:off x="7762653"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centralisé</a:t>
            </a:r>
          </a:p>
        </p:txBody>
      </p:sp>
      <p:sp>
        <p:nvSpPr>
          <p:cNvPr id="10" name="Rectangle 9">
            <a:extLst>
              <a:ext uri="{FF2B5EF4-FFF2-40B4-BE49-F238E27FC236}">
                <a16:creationId xmlns:a16="http://schemas.microsoft.com/office/drawing/2014/main" id="{945FC6D0-3360-BEDD-0AEA-1D72B1B54510}"/>
              </a:ext>
            </a:extLst>
          </p:cNvPr>
          <p:cNvSpPr/>
          <p:nvPr/>
        </p:nvSpPr>
        <p:spPr>
          <a:xfrm>
            <a:off x="6570862"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independent</a:t>
            </a:r>
          </a:p>
        </p:txBody>
      </p:sp>
      <p:sp>
        <p:nvSpPr>
          <p:cNvPr id="2" name="Google Shape;468;p25">
            <a:extLst>
              <a:ext uri="{FF2B5EF4-FFF2-40B4-BE49-F238E27FC236}">
                <a16:creationId xmlns:a16="http://schemas.microsoft.com/office/drawing/2014/main" id="{7CB6FC02-249B-6538-6B9C-98F31323540D}"/>
              </a:ext>
            </a:extLst>
          </p:cNvPr>
          <p:cNvSpPr txBox="1"/>
          <p:nvPr/>
        </p:nvSpPr>
        <p:spPr>
          <a:xfrm>
            <a:off x="265630" y="1645738"/>
            <a:ext cx="60976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i="0">
                <a:solidFill>
                  <a:schemeClr val="dk1"/>
                </a:solidFill>
                <a:latin typeface="Arial"/>
                <a:ea typeface="Arial"/>
                <a:cs typeface="Arial"/>
                <a:sym typeface="Arial"/>
              </a:rPr>
              <a:t>P2P</a:t>
            </a:r>
            <a:endParaRPr sz="1800" b="1">
              <a:solidFill>
                <a:schemeClr val="dk1"/>
              </a:solidFill>
              <a:latin typeface="Calibri"/>
              <a:ea typeface="Calibri"/>
              <a:cs typeface="Calibri"/>
              <a:sym typeface="Calibri"/>
            </a:endParaRPr>
          </a:p>
        </p:txBody>
      </p:sp>
      <p:pic>
        <p:nvPicPr>
          <p:cNvPr id="4" name="Google Shape;469;p25" descr="Une image contenant texte, Tracé, capture d’écran, ligne&#10;&#10;Description générée automatiquement">
            <a:extLst>
              <a:ext uri="{FF2B5EF4-FFF2-40B4-BE49-F238E27FC236}">
                <a16:creationId xmlns:a16="http://schemas.microsoft.com/office/drawing/2014/main" id="{E875FB82-0587-8224-CED9-11D31A6D9B9F}"/>
              </a:ext>
            </a:extLst>
          </p:cNvPr>
          <p:cNvPicPr preferRelativeResize="0"/>
          <p:nvPr/>
        </p:nvPicPr>
        <p:blipFill rotWithShape="1">
          <a:blip r:embed="rId3">
            <a:alphaModFix/>
          </a:blip>
          <a:srcRect/>
          <a:stretch/>
        </p:blipFill>
        <p:spPr>
          <a:xfrm>
            <a:off x="5403417" y="1172932"/>
            <a:ext cx="3236877" cy="2531524"/>
          </a:xfrm>
          <a:prstGeom prst="rect">
            <a:avLst/>
          </a:prstGeom>
          <a:noFill/>
          <a:ln>
            <a:noFill/>
          </a:ln>
        </p:spPr>
      </p:pic>
      <p:pic>
        <p:nvPicPr>
          <p:cNvPr id="5" name="Google Shape;470;p25" descr="Une image contenant texte, Tracé, capture d’écran, ligne&#10;&#10;Description générée automatiquement">
            <a:extLst>
              <a:ext uri="{FF2B5EF4-FFF2-40B4-BE49-F238E27FC236}">
                <a16:creationId xmlns:a16="http://schemas.microsoft.com/office/drawing/2014/main" id="{1BDC514F-3071-BFB8-B6AF-56886A20E472}"/>
              </a:ext>
            </a:extLst>
          </p:cNvPr>
          <p:cNvPicPr preferRelativeResize="0"/>
          <p:nvPr/>
        </p:nvPicPr>
        <p:blipFill rotWithShape="1">
          <a:blip r:embed="rId4">
            <a:alphaModFix/>
          </a:blip>
          <a:srcRect/>
          <a:stretch/>
        </p:blipFill>
        <p:spPr>
          <a:xfrm>
            <a:off x="5263536" y="3839945"/>
            <a:ext cx="3187226" cy="2482138"/>
          </a:xfrm>
          <a:prstGeom prst="rect">
            <a:avLst/>
          </a:prstGeom>
          <a:noFill/>
          <a:ln>
            <a:noFill/>
          </a:ln>
        </p:spPr>
      </p:pic>
      <p:pic>
        <p:nvPicPr>
          <p:cNvPr id="8" name="Google Shape;471;p25" descr="Une image contenant texte, Tracé, diagramme, ligne&#10;&#10;Description générée automatiquement">
            <a:extLst>
              <a:ext uri="{FF2B5EF4-FFF2-40B4-BE49-F238E27FC236}">
                <a16:creationId xmlns:a16="http://schemas.microsoft.com/office/drawing/2014/main" id="{5891DC45-D4C3-E051-0B88-C8B6620EC6A2}"/>
              </a:ext>
            </a:extLst>
          </p:cNvPr>
          <p:cNvPicPr preferRelativeResize="0"/>
          <p:nvPr/>
        </p:nvPicPr>
        <p:blipFill rotWithShape="1">
          <a:blip r:embed="rId5">
            <a:alphaModFix/>
          </a:blip>
          <a:srcRect/>
          <a:stretch/>
        </p:blipFill>
        <p:spPr>
          <a:xfrm>
            <a:off x="8738400" y="3839945"/>
            <a:ext cx="3112704" cy="2482138"/>
          </a:xfrm>
          <a:prstGeom prst="rect">
            <a:avLst/>
          </a:prstGeom>
          <a:noFill/>
          <a:ln>
            <a:noFill/>
          </a:ln>
        </p:spPr>
      </p:pic>
      <p:pic>
        <p:nvPicPr>
          <p:cNvPr id="11" name="Google Shape;472;p25" descr="Une image contenant texte, Tracé, ligne, capture d’écran&#10;&#10;Description générée automatiquement">
            <a:extLst>
              <a:ext uri="{FF2B5EF4-FFF2-40B4-BE49-F238E27FC236}">
                <a16:creationId xmlns:a16="http://schemas.microsoft.com/office/drawing/2014/main" id="{BE90F6E8-B71E-F7BA-6FC5-09AAA3EB4C69}"/>
              </a:ext>
            </a:extLst>
          </p:cNvPr>
          <p:cNvPicPr preferRelativeResize="0"/>
          <p:nvPr/>
        </p:nvPicPr>
        <p:blipFill rotWithShape="1">
          <a:blip r:embed="rId6">
            <a:alphaModFix/>
          </a:blip>
          <a:srcRect/>
          <a:stretch/>
        </p:blipFill>
        <p:spPr>
          <a:xfrm>
            <a:off x="8743012" y="1222317"/>
            <a:ext cx="3112704" cy="2482138"/>
          </a:xfrm>
          <a:prstGeom prst="rect">
            <a:avLst/>
          </a:prstGeom>
          <a:noFill/>
          <a:ln>
            <a:noFill/>
          </a:ln>
        </p:spPr>
      </p:pic>
      <p:sp>
        <p:nvSpPr>
          <p:cNvPr id="12" name="ZoneTexte 11">
            <a:extLst>
              <a:ext uri="{FF2B5EF4-FFF2-40B4-BE49-F238E27FC236}">
                <a16:creationId xmlns:a16="http://schemas.microsoft.com/office/drawing/2014/main" id="{614EDC77-C544-8F37-385E-98AC6C4B127C}"/>
              </a:ext>
            </a:extLst>
          </p:cNvPr>
          <p:cNvSpPr txBox="1"/>
          <p:nvPr/>
        </p:nvSpPr>
        <p:spPr>
          <a:xfrm>
            <a:off x="-12704" y="2438694"/>
            <a:ext cx="4865535" cy="1077218"/>
          </a:xfrm>
          <a:prstGeom prst="rect">
            <a:avLst/>
          </a:prstGeom>
          <a:noFill/>
        </p:spPr>
        <p:txBody>
          <a:bodyPr wrap="square">
            <a:spAutoFit/>
          </a:bodyPr>
          <a:lstStyle/>
          <a:p>
            <a:pPr marL="0" lvl="0" indent="0" algn="l" rtl="0">
              <a:spcBef>
                <a:spcPts val="0"/>
              </a:spcBef>
              <a:spcAft>
                <a:spcPts val="0"/>
              </a:spcAft>
              <a:buNone/>
            </a:pPr>
            <a:r>
              <a:rPr lang="fr-FR" sz="1600" dirty="0"/>
              <a:t>L'approche </a:t>
            </a:r>
            <a:r>
              <a:rPr lang="fr-FR" sz="1600" b="1" dirty="0"/>
              <a:t>pair à pair </a:t>
            </a:r>
            <a:r>
              <a:rPr lang="fr-FR" sz="1600" dirty="0"/>
              <a:t>(</a:t>
            </a:r>
            <a:r>
              <a:rPr lang="fr-FR" sz="1600" b="1" i="1" dirty="0"/>
              <a:t>P2P</a:t>
            </a:r>
            <a:r>
              <a:rPr lang="fr-FR" sz="1600" dirty="0"/>
              <a:t>) a également généré des résultats positifs en incorporant simultanément les principes de l</a:t>
            </a:r>
            <a:r>
              <a:rPr lang="fr-FR" sz="1600" b="1" dirty="0"/>
              <a:t>'apprentissage coopératif et décentralisé</a:t>
            </a:r>
            <a:endParaRPr lang="fr-FR" sz="1600" dirty="0"/>
          </a:p>
        </p:txBody>
      </p:sp>
      <p:sp>
        <p:nvSpPr>
          <p:cNvPr id="14" name="Espace réservé du numéro de diapositive 13">
            <a:extLst>
              <a:ext uri="{FF2B5EF4-FFF2-40B4-BE49-F238E27FC236}">
                <a16:creationId xmlns:a16="http://schemas.microsoft.com/office/drawing/2014/main" id="{5A95E8D5-DB50-B4B9-DEE6-537DCB0684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28</a:t>
            </a:fld>
            <a:endParaRPr lang="fr-FR"/>
          </a:p>
        </p:txBody>
      </p:sp>
      <p:sp>
        <p:nvSpPr>
          <p:cNvPr id="27" name="Rectangle 9">
            <a:extLst>
              <a:ext uri="{FF2B5EF4-FFF2-40B4-BE49-F238E27FC236}">
                <a16:creationId xmlns:a16="http://schemas.microsoft.com/office/drawing/2014/main" id="{DA29C241-2D08-D827-DCB0-7079F47FFCFC}"/>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spTree>
    <p:extLst>
      <p:ext uri="{BB962C8B-B14F-4D97-AF65-F5344CB8AC3E}">
        <p14:creationId xmlns:p14="http://schemas.microsoft.com/office/powerpoint/2010/main" val="35697276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space réservé du numéro de diapositive 17"/>
          <p:cNvSpPr>
            <a:spLocks noGrp="1"/>
          </p:cNvSpPr>
          <p:nvPr>
            <p:ph type="sldNum" sz="quarter" idx="12"/>
          </p:nvPr>
        </p:nvSpPr>
        <p:spPr>
          <a:xfrm>
            <a:off x="8077200" y="6553150"/>
            <a:ext cx="2133600" cy="476250"/>
          </a:xfrm>
        </p:spPr>
        <p:txBody>
          <a:bodyPr/>
          <a:lstStyle/>
          <a:p>
            <a:pPr>
              <a:defRPr/>
            </a:pPr>
            <a:fld id="{6A7C5893-520F-4B8C-85B1-8E6CCFC28006}" type="slidenum">
              <a:rPr lang="fr-FR" smtClean="0">
                <a:solidFill>
                  <a:prstClr val="black">
                    <a:tint val="75000"/>
                  </a:prstClr>
                </a:solidFill>
              </a:rPr>
              <a:pPr>
                <a:defRPr/>
              </a:pPr>
              <a:t>29</a:t>
            </a:fld>
            <a:endParaRPr lang="fr-FR" dirty="0">
              <a:solidFill>
                <a:prstClr val="black">
                  <a:tint val="75000"/>
                </a:prstClr>
              </a:solidFill>
            </a:endParaRPr>
          </a:p>
        </p:txBody>
      </p:sp>
      <p:sp>
        <p:nvSpPr>
          <p:cNvPr id="19" name="Text Box 12"/>
          <p:cNvSpPr txBox="1">
            <a:spLocks noChangeArrowheads="1"/>
          </p:cNvSpPr>
          <p:nvPr/>
        </p:nvSpPr>
        <p:spPr bwMode="auto">
          <a:xfrm>
            <a:off x="4908848" y="6534835"/>
            <a:ext cx="3312765" cy="307777"/>
          </a:xfrm>
          <a:prstGeom prst="rect">
            <a:avLst/>
          </a:prstGeom>
          <a:noFill/>
          <a:ln w="9525">
            <a:noFill/>
            <a:miter lim="800000"/>
            <a:headEnd/>
            <a:tailEnd/>
          </a:ln>
          <a:effectLst/>
        </p:spPr>
        <p:txBody>
          <a:bodyPr wrap="square">
            <a:spAutoFit/>
          </a:bodyPr>
          <a:lstStyle/>
          <a:p>
            <a:r>
              <a:rPr lang="fr-FR" sz="1400" dirty="0">
                <a:solidFill>
                  <a:prstClr val="white"/>
                </a:solidFill>
                <a:latin typeface="Georgia" pitchFamily="18" charset="0"/>
              </a:rPr>
              <a:t>Année universitaire 2012/2013</a:t>
            </a:r>
          </a:p>
        </p:txBody>
      </p:sp>
      <p:sp>
        <p:nvSpPr>
          <p:cNvPr id="25" name="Espace réservé du numéro de diapositive 17"/>
          <p:cNvSpPr txBox="1">
            <a:spLocks/>
          </p:cNvSpPr>
          <p:nvPr/>
        </p:nvSpPr>
        <p:spPr>
          <a:xfrm>
            <a:off x="5879976" y="6481142"/>
            <a:ext cx="360040" cy="476250"/>
          </a:xfrm>
          <a:prstGeom prst="rect">
            <a:avLst/>
          </a:prstGeom>
        </p:spPr>
        <p:txBody>
          <a:bodyPr vert="horz" lIns="91440" tIns="45720" rIns="91440" bIns="45720" rtlCol="0" anchor="ctr"/>
          <a:lstStyle/>
          <a:p>
            <a:pPr algn="r">
              <a:defRPr/>
            </a:pPr>
            <a:fld id="{6A7C5893-520F-4B8C-85B1-8E6CCFC28006}" type="slidenum">
              <a:rPr lang="fr-FR" sz="1200" b="1">
                <a:solidFill>
                  <a:prstClr val="white"/>
                </a:solidFill>
                <a:latin typeface="Century Gothic" pitchFamily="34" charset="0"/>
              </a:rPr>
              <a:pPr algn="r">
                <a:defRPr/>
              </a:pPr>
              <a:t>29</a:t>
            </a:fld>
            <a:endParaRPr lang="fr-FR" sz="1200" b="1" dirty="0">
              <a:solidFill>
                <a:prstClr val="white"/>
              </a:solidFill>
              <a:latin typeface="Century Gothic" pitchFamily="34" charset="0"/>
            </a:endParaRPr>
          </a:p>
        </p:txBody>
      </p:sp>
      <p:sp>
        <p:nvSpPr>
          <p:cNvPr id="86" name="Rectangle 85"/>
          <p:cNvSpPr/>
          <p:nvPr/>
        </p:nvSpPr>
        <p:spPr>
          <a:xfrm>
            <a:off x="1872094" y="6025278"/>
            <a:ext cx="373820" cy="369332"/>
          </a:xfrm>
          <a:prstGeom prst="rect">
            <a:avLst/>
          </a:prstGeom>
        </p:spPr>
        <p:txBody>
          <a:bodyPr wrap="none">
            <a:spAutoFit/>
          </a:bodyPr>
          <a:lstStyle/>
          <a:p>
            <a:pPr algn="ctr"/>
            <a:r>
              <a:rPr lang="fr-FR" dirty="0">
                <a:solidFill>
                  <a:prstClr val="white"/>
                </a:solidFill>
              </a:rPr>
              <a:t>IV</a:t>
            </a:r>
          </a:p>
        </p:txBody>
      </p:sp>
      <p:sp>
        <p:nvSpPr>
          <p:cNvPr id="52" name="Rectangle 51"/>
          <p:cNvSpPr/>
          <p:nvPr/>
        </p:nvSpPr>
        <p:spPr>
          <a:xfrm>
            <a:off x="667489" y="892967"/>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prstClr val="white"/>
                </a:solidFill>
                <a:latin typeface="Century Gothic" pitchFamily="34" charset="0"/>
              </a:rPr>
              <a:t>V</a:t>
            </a:r>
          </a:p>
        </p:txBody>
      </p:sp>
      <p:grpSp>
        <p:nvGrpSpPr>
          <p:cNvPr id="3" name="Groupe 2">
            <a:extLst>
              <a:ext uri="{FF2B5EF4-FFF2-40B4-BE49-F238E27FC236}">
                <a16:creationId xmlns:a16="http://schemas.microsoft.com/office/drawing/2014/main" id="{975BFAEF-5D51-BA71-2F01-48FE93CF5241}"/>
              </a:ext>
            </a:extLst>
          </p:cNvPr>
          <p:cNvGrpSpPr/>
          <p:nvPr/>
        </p:nvGrpSpPr>
        <p:grpSpPr>
          <a:xfrm>
            <a:off x="3090016" y="2416674"/>
            <a:ext cx="5707168" cy="1299078"/>
            <a:chOff x="2606890" y="2132199"/>
            <a:chExt cx="3256246" cy="281018"/>
          </a:xfrm>
        </p:grpSpPr>
        <p:sp>
          <p:nvSpPr>
            <p:cNvPr id="48" name="Rectangle 47"/>
            <p:cNvSpPr/>
            <p:nvPr/>
          </p:nvSpPr>
          <p:spPr>
            <a:xfrm rot="16200000" flipV="1">
              <a:off x="4094504"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53" name="Rectangle 52"/>
            <p:cNvSpPr/>
            <p:nvPr/>
          </p:nvSpPr>
          <p:spPr>
            <a:xfrm>
              <a:off x="2689776" y="2198427"/>
              <a:ext cx="3085667" cy="126499"/>
            </a:xfrm>
            <a:prstGeom prst="rect">
              <a:avLst/>
            </a:prstGeom>
          </p:spPr>
          <p:txBody>
            <a:bodyPr wrap="square">
              <a:spAutoFit/>
            </a:bodyPr>
            <a:lstStyle/>
            <a:p>
              <a:pPr algn="ctr"/>
              <a:r>
                <a:rPr lang="fr-FR" sz="3200" dirty="0">
                  <a:solidFill>
                    <a:prstClr val="white"/>
                  </a:solidFill>
                  <a:latin typeface="Century Gothic" pitchFamily="34" charset="0"/>
                </a:rPr>
                <a:t>résultats</a:t>
              </a:r>
            </a:p>
          </p:txBody>
        </p:sp>
      </p:grpSp>
      <p:sp>
        <p:nvSpPr>
          <p:cNvPr id="55" name="Rectangle 7"/>
          <p:cNvSpPr>
            <a:spLocks noChangeArrowheads="1"/>
          </p:cNvSpPr>
          <p:nvPr/>
        </p:nvSpPr>
        <p:spPr bwMode="gray">
          <a:xfrm>
            <a:off x="1487996" y="605227"/>
            <a:ext cx="9144000" cy="45719"/>
          </a:xfrm>
          <a:prstGeom prst="rect">
            <a:avLst/>
          </a:prstGeom>
          <a:solidFill>
            <a:schemeClr val="bg1">
              <a:lumMod val="65000"/>
            </a:schemeClr>
          </a:solidFill>
          <a:ln w="3175">
            <a:solidFill>
              <a:schemeClr val="bg1">
                <a:lumMod val="75000"/>
              </a:schemeClr>
            </a:solidFill>
            <a:miter lim="800000"/>
            <a:headEnd/>
            <a:tailEnd/>
          </a:ln>
          <a:effectLst/>
        </p:spPr>
        <p:txBody>
          <a:bodyPr wrap="none" anchor="ctr"/>
          <a:lstStyle/>
          <a:p>
            <a:endParaRPr lang="fr-FR" dirty="0">
              <a:ln w="6350">
                <a:solidFill>
                  <a:prstClr val="black"/>
                </a:solidFill>
              </a:ln>
              <a:solidFill>
                <a:prstClr val="black"/>
              </a:solidFill>
            </a:endParaRPr>
          </a:p>
        </p:txBody>
      </p:sp>
      <p:sp>
        <p:nvSpPr>
          <p:cNvPr id="54" name="Espace réservé du numéro de diapositive 17"/>
          <p:cNvSpPr txBox="1">
            <a:spLocks/>
          </p:cNvSpPr>
          <p:nvPr/>
        </p:nvSpPr>
        <p:spPr>
          <a:xfrm>
            <a:off x="5959529" y="6479710"/>
            <a:ext cx="360040" cy="476250"/>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fr-FR" sz="1600" b="1" dirty="0">
                <a:solidFill>
                  <a:prstClr val="white"/>
                </a:solidFill>
                <a:latin typeface="Century Gothic" panose="020B0502020202020204" pitchFamily="34" charset="0"/>
              </a:rPr>
              <a:t>2</a:t>
            </a:r>
          </a:p>
        </p:txBody>
      </p:sp>
      <p:pic>
        <p:nvPicPr>
          <p:cNvPr id="57" name="Image 56"/>
          <p:cNvPicPr/>
          <p:nvPr/>
        </p:nvPicPr>
        <p:blipFill>
          <a:blip r:embed="rId3" cstate="print">
            <a:extLst>
              <a:ext uri="{28A0092B-C50C-407E-A947-70E740481C1C}">
                <a14:useLocalDpi xmlns:a14="http://schemas.microsoft.com/office/drawing/2010/main" val="0"/>
              </a:ext>
            </a:extLst>
          </a:blip>
          <a:stretch>
            <a:fillRect/>
          </a:stretch>
        </p:blipFill>
        <p:spPr bwMode="auto">
          <a:xfrm>
            <a:off x="956561" y="6375020"/>
            <a:ext cx="429969" cy="467592"/>
          </a:xfrm>
          <a:prstGeom prst="rect">
            <a:avLst/>
          </a:prstGeom>
          <a:noFill/>
        </p:spPr>
      </p:pic>
      <p:sp>
        <p:nvSpPr>
          <p:cNvPr id="66" name="Rectangle 9">
            <a:extLst>
              <a:ext uri="{FF2B5EF4-FFF2-40B4-BE49-F238E27FC236}">
                <a16:creationId xmlns:a16="http://schemas.microsoft.com/office/drawing/2014/main" id="{B5BB449C-59E4-4DB7-888B-95E21B67C0D4}"/>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spTree>
    <p:extLst>
      <p:ext uri="{BB962C8B-B14F-4D97-AF65-F5344CB8AC3E}">
        <p14:creationId xmlns:p14="http://schemas.microsoft.com/office/powerpoint/2010/main" val="9203980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space réservé du numéro de diapositive 17"/>
          <p:cNvSpPr>
            <a:spLocks noGrp="1"/>
          </p:cNvSpPr>
          <p:nvPr>
            <p:ph type="sldNum" sz="quarter" idx="12"/>
          </p:nvPr>
        </p:nvSpPr>
        <p:spPr>
          <a:xfrm>
            <a:off x="8077200" y="6553150"/>
            <a:ext cx="2133600" cy="476250"/>
          </a:xfrm>
        </p:spPr>
        <p:txBody>
          <a:bodyPr/>
          <a:lstStyle/>
          <a:p>
            <a:pPr>
              <a:defRPr/>
            </a:pPr>
            <a:fld id="{6A7C5893-520F-4B8C-85B1-8E6CCFC28006}" type="slidenum">
              <a:rPr lang="fr-FR" smtClean="0">
                <a:solidFill>
                  <a:prstClr val="black">
                    <a:tint val="75000"/>
                  </a:prstClr>
                </a:solidFill>
              </a:rPr>
              <a:pPr>
                <a:defRPr/>
              </a:pPr>
              <a:t>3</a:t>
            </a:fld>
            <a:endParaRPr lang="fr-FR" dirty="0">
              <a:solidFill>
                <a:prstClr val="black">
                  <a:tint val="75000"/>
                </a:prstClr>
              </a:solidFill>
            </a:endParaRPr>
          </a:p>
        </p:txBody>
      </p:sp>
      <p:sp>
        <p:nvSpPr>
          <p:cNvPr id="19" name="Text Box 12"/>
          <p:cNvSpPr txBox="1">
            <a:spLocks noChangeArrowheads="1"/>
          </p:cNvSpPr>
          <p:nvPr/>
        </p:nvSpPr>
        <p:spPr bwMode="auto">
          <a:xfrm>
            <a:off x="4908848" y="6534835"/>
            <a:ext cx="3312765" cy="307777"/>
          </a:xfrm>
          <a:prstGeom prst="rect">
            <a:avLst/>
          </a:prstGeom>
          <a:noFill/>
          <a:ln w="9525">
            <a:noFill/>
            <a:miter lim="800000"/>
            <a:headEnd/>
            <a:tailEnd/>
          </a:ln>
          <a:effectLst/>
        </p:spPr>
        <p:txBody>
          <a:bodyPr wrap="square">
            <a:spAutoFit/>
          </a:bodyPr>
          <a:lstStyle/>
          <a:p>
            <a:r>
              <a:rPr lang="fr-FR" sz="1400" dirty="0">
                <a:solidFill>
                  <a:prstClr val="white"/>
                </a:solidFill>
                <a:latin typeface="Georgia" pitchFamily="18" charset="0"/>
              </a:rPr>
              <a:t>Année universitaire 2012/2013</a:t>
            </a:r>
          </a:p>
        </p:txBody>
      </p:sp>
      <p:sp>
        <p:nvSpPr>
          <p:cNvPr id="25" name="Espace réservé du numéro de diapositive 17"/>
          <p:cNvSpPr txBox="1">
            <a:spLocks/>
          </p:cNvSpPr>
          <p:nvPr/>
        </p:nvSpPr>
        <p:spPr>
          <a:xfrm>
            <a:off x="5879976" y="6481142"/>
            <a:ext cx="360040" cy="476250"/>
          </a:xfrm>
          <a:prstGeom prst="rect">
            <a:avLst/>
          </a:prstGeom>
        </p:spPr>
        <p:txBody>
          <a:bodyPr vert="horz" lIns="91440" tIns="45720" rIns="91440" bIns="45720" rtlCol="0" anchor="ctr"/>
          <a:lstStyle/>
          <a:p>
            <a:pPr algn="r">
              <a:defRPr/>
            </a:pPr>
            <a:fld id="{6A7C5893-520F-4B8C-85B1-8E6CCFC28006}" type="slidenum">
              <a:rPr lang="fr-FR" sz="1200" b="1">
                <a:solidFill>
                  <a:prstClr val="white"/>
                </a:solidFill>
                <a:latin typeface="Century Gothic" pitchFamily="34" charset="0"/>
              </a:rPr>
              <a:pPr algn="r">
                <a:defRPr/>
              </a:pPr>
              <a:t>3</a:t>
            </a:fld>
            <a:endParaRPr lang="fr-FR" sz="1200" b="1" dirty="0">
              <a:solidFill>
                <a:prstClr val="white"/>
              </a:solidFill>
              <a:latin typeface="Century Gothic" pitchFamily="34" charset="0"/>
            </a:endParaRPr>
          </a:p>
        </p:txBody>
      </p:sp>
      <p:sp>
        <p:nvSpPr>
          <p:cNvPr id="86" name="Rectangle 85"/>
          <p:cNvSpPr/>
          <p:nvPr/>
        </p:nvSpPr>
        <p:spPr>
          <a:xfrm>
            <a:off x="1872094" y="6025278"/>
            <a:ext cx="373820" cy="369332"/>
          </a:xfrm>
          <a:prstGeom prst="rect">
            <a:avLst/>
          </a:prstGeom>
        </p:spPr>
        <p:txBody>
          <a:bodyPr wrap="none">
            <a:spAutoFit/>
          </a:bodyPr>
          <a:lstStyle/>
          <a:p>
            <a:pPr algn="ctr"/>
            <a:r>
              <a:rPr lang="fr-FR" dirty="0">
                <a:solidFill>
                  <a:prstClr val="white"/>
                </a:solidFill>
              </a:rPr>
              <a:t>IV</a:t>
            </a:r>
          </a:p>
        </p:txBody>
      </p:sp>
      <p:sp>
        <p:nvSpPr>
          <p:cNvPr id="52" name="Rectangle 51"/>
          <p:cNvSpPr/>
          <p:nvPr/>
        </p:nvSpPr>
        <p:spPr>
          <a:xfrm>
            <a:off x="667489" y="892967"/>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prstClr val="white"/>
                </a:solidFill>
                <a:latin typeface="Century Gothic" pitchFamily="34" charset="0"/>
              </a:rPr>
              <a:t>I</a:t>
            </a:r>
          </a:p>
        </p:txBody>
      </p:sp>
      <p:grpSp>
        <p:nvGrpSpPr>
          <p:cNvPr id="3" name="Groupe 2">
            <a:extLst>
              <a:ext uri="{FF2B5EF4-FFF2-40B4-BE49-F238E27FC236}">
                <a16:creationId xmlns:a16="http://schemas.microsoft.com/office/drawing/2014/main" id="{975BFAEF-5D51-BA71-2F01-48FE93CF5241}"/>
              </a:ext>
            </a:extLst>
          </p:cNvPr>
          <p:cNvGrpSpPr/>
          <p:nvPr/>
        </p:nvGrpSpPr>
        <p:grpSpPr>
          <a:xfrm>
            <a:off x="4503631" y="2353179"/>
            <a:ext cx="3112729" cy="1299078"/>
            <a:chOff x="2606889" y="2132200"/>
            <a:chExt cx="1775979" cy="281018"/>
          </a:xfrm>
        </p:grpSpPr>
        <p:sp>
          <p:nvSpPr>
            <p:cNvPr id="48" name="Rectangle 47"/>
            <p:cNvSpPr/>
            <p:nvPr/>
          </p:nvSpPr>
          <p:spPr>
            <a:xfrm rot="16200000" flipV="1">
              <a:off x="3312926" y="1426163"/>
              <a:ext cx="281018" cy="1693091"/>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53" name="Rectangle 52"/>
            <p:cNvSpPr/>
            <p:nvPr/>
          </p:nvSpPr>
          <p:spPr>
            <a:xfrm>
              <a:off x="2689776" y="2198427"/>
              <a:ext cx="1693092" cy="118200"/>
            </a:xfrm>
            <a:prstGeom prst="rect">
              <a:avLst/>
            </a:prstGeom>
          </p:spPr>
          <p:txBody>
            <a:bodyPr wrap="square">
              <a:spAutoFit/>
            </a:bodyPr>
            <a:lstStyle/>
            <a:p>
              <a:r>
                <a:rPr lang="fr-FR" sz="3200" dirty="0">
                  <a:solidFill>
                    <a:prstClr val="white"/>
                  </a:solidFill>
                  <a:latin typeface="Century Gothic" pitchFamily="34" charset="0"/>
                </a:rPr>
                <a:t>Introduction</a:t>
              </a:r>
            </a:p>
          </p:txBody>
        </p:sp>
      </p:grpSp>
      <p:sp>
        <p:nvSpPr>
          <p:cNvPr id="55" name="Rectangle 7"/>
          <p:cNvSpPr>
            <a:spLocks noChangeArrowheads="1"/>
          </p:cNvSpPr>
          <p:nvPr/>
        </p:nvSpPr>
        <p:spPr bwMode="gray">
          <a:xfrm>
            <a:off x="1487996" y="605227"/>
            <a:ext cx="9144000" cy="45719"/>
          </a:xfrm>
          <a:prstGeom prst="rect">
            <a:avLst/>
          </a:prstGeom>
          <a:solidFill>
            <a:schemeClr val="bg1">
              <a:lumMod val="65000"/>
            </a:schemeClr>
          </a:solidFill>
          <a:ln w="3175">
            <a:solidFill>
              <a:schemeClr val="bg1">
                <a:lumMod val="75000"/>
              </a:schemeClr>
            </a:solidFill>
            <a:miter lim="800000"/>
            <a:headEnd/>
            <a:tailEnd/>
          </a:ln>
          <a:effectLst/>
        </p:spPr>
        <p:txBody>
          <a:bodyPr wrap="none" anchor="ctr"/>
          <a:lstStyle/>
          <a:p>
            <a:endParaRPr lang="fr-FR" dirty="0">
              <a:ln w="6350">
                <a:solidFill>
                  <a:prstClr val="black"/>
                </a:solidFill>
              </a:ln>
              <a:solidFill>
                <a:prstClr val="black"/>
              </a:solidFill>
            </a:endParaRPr>
          </a:p>
        </p:txBody>
      </p:sp>
      <p:sp>
        <p:nvSpPr>
          <p:cNvPr id="54" name="Espace réservé du numéro de diapositive 17"/>
          <p:cNvSpPr txBox="1">
            <a:spLocks/>
          </p:cNvSpPr>
          <p:nvPr/>
        </p:nvSpPr>
        <p:spPr>
          <a:xfrm>
            <a:off x="5959529" y="6479710"/>
            <a:ext cx="360040" cy="476250"/>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fr-FR" sz="1600" b="1" dirty="0">
                <a:solidFill>
                  <a:prstClr val="white"/>
                </a:solidFill>
                <a:latin typeface="Century Gothic" panose="020B0502020202020204" pitchFamily="34" charset="0"/>
              </a:rPr>
              <a:t>2</a:t>
            </a:r>
          </a:p>
        </p:txBody>
      </p:sp>
      <p:pic>
        <p:nvPicPr>
          <p:cNvPr id="57" name="Image 56"/>
          <p:cNvPicPr/>
          <p:nvPr/>
        </p:nvPicPr>
        <p:blipFill>
          <a:blip r:embed="rId3" cstate="print">
            <a:extLst>
              <a:ext uri="{28A0092B-C50C-407E-A947-70E740481C1C}">
                <a14:useLocalDpi xmlns:a14="http://schemas.microsoft.com/office/drawing/2010/main" val="0"/>
              </a:ext>
            </a:extLst>
          </a:blip>
          <a:stretch>
            <a:fillRect/>
          </a:stretch>
        </p:blipFill>
        <p:spPr bwMode="auto">
          <a:xfrm>
            <a:off x="956561" y="6375020"/>
            <a:ext cx="429969" cy="467592"/>
          </a:xfrm>
          <a:prstGeom prst="rect">
            <a:avLst/>
          </a:prstGeom>
          <a:noFill/>
        </p:spPr>
      </p:pic>
    </p:spTree>
    <p:extLst>
      <p:ext uri="{BB962C8B-B14F-4D97-AF65-F5344CB8AC3E}">
        <p14:creationId xmlns:p14="http://schemas.microsoft.com/office/powerpoint/2010/main" val="8272310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9" name="Google Shape;489;p27"/>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90" name="Google Shape;490;p27"/>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91" name="Google Shape;491;p27"/>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92" name="Google Shape;492;p27"/>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93" name="Google Shape;493;p27"/>
          <p:cNvSpPr txBox="1"/>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C4E0B2"/>
              </a:buClr>
              <a:buSzPts val="4000"/>
              <a:buFont typeface="Times New Roman"/>
              <a:buNone/>
            </a:pPr>
            <a:r>
              <a:rPr lang="fr-FR" sz="4000" b="0" i="0" u="none" strike="noStrike" cap="none" dirty="0">
                <a:solidFill>
                  <a:srgbClr val="C4E0B2"/>
                </a:solidFill>
                <a:latin typeface="Times New Roman"/>
                <a:ea typeface="Times New Roman"/>
                <a:cs typeface="Times New Roman"/>
                <a:sym typeface="Times New Roman"/>
              </a:rPr>
              <a:t>résultats</a:t>
            </a:r>
            <a:endParaRPr sz="4000" b="0" i="0" u="none" strike="noStrike" cap="none" dirty="0">
              <a:solidFill>
                <a:srgbClr val="C4E0B2"/>
              </a:solidFill>
              <a:latin typeface="Times New Roman"/>
              <a:ea typeface="Times New Roman"/>
              <a:cs typeface="Times New Roman"/>
              <a:sym typeface="Times New Roman"/>
            </a:endParaRPr>
          </a:p>
        </p:txBody>
      </p:sp>
      <p:pic>
        <p:nvPicPr>
          <p:cNvPr id="494" name="Google Shape;494;p27" descr="Une image contenant texte, capture d’écran, Tracé, ligne&#10;&#10;Description générée automatiquement"/>
          <p:cNvPicPr preferRelativeResize="0"/>
          <p:nvPr/>
        </p:nvPicPr>
        <p:blipFill rotWithShape="1">
          <a:blip r:embed="rId3">
            <a:alphaModFix/>
          </a:blip>
          <a:srcRect/>
          <a:stretch/>
        </p:blipFill>
        <p:spPr>
          <a:xfrm>
            <a:off x="5271575" y="1597432"/>
            <a:ext cx="3287535" cy="2515162"/>
          </a:xfrm>
          <a:prstGeom prst="rect">
            <a:avLst/>
          </a:prstGeom>
          <a:noFill/>
          <a:ln>
            <a:noFill/>
          </a:ln>
        </p:spPr>
      </p:pic>
      <p:pic>
        <p:nvPicPr>
          <p:cNvPr id="495" name="Google Shape;495;p27" descr="Une image contenant texte, capture d’écran, Tracé, diagramme&#10;&#10;Description générée automatiquement"/>
          <p:cNvPicPr preferRelativeResize="0"/>
          <p:nvPr/>
        </p:nvPicPr>
        <p:blipFill rotWithShape="1">
          <a:blip r:embed="rId4">
            <a:alphaModFix/>
          </a:blip>
          <a:srcRect/>
          <a:stretch/>
        </p:blipFill>
        <p:spPr>
          <a:xfrm>
            <a:off x="8697217" y="1637506"/>
            <a:ext cx="3361970" cy="2618225"/>
          </a:xfrm>
          <a:prstGeom prst="rect">
            <a:avLst/>
          </a:prstGeom>
          <a:noFill/>
          <a:ln>
            <a:noFill/>
          </a:ln>
        </p:spPr>
      </p:pic>
      <p:pic>
        <p:nvPicPr>
          <p:cNvPr id="496" name="Google Shape;496;p27" descr="Une image contenant texte, Tracé, diagramme, ligne&#10;&#10;Description générée automatiquement"/>
          <p:cNvPicPr preferRelativeResize="0"/>
          <p:nvPr/>
        </p:nvPicPr>
        <p:blipFill rotWithShape="1">
          <a:blip r:embed="rId5">
            <a:alphaModFix/>
          </a:blip>
          <a:srcRect/>
          <a:stretch/>
        </p:blipFill>
        <p:spPr>
          <a:xfrm>
            <a:off x="5271575" y="4204199"/>
            <a:ext cx="3213099" cy="2562195"/>
          </a:xfrm>
          <a:prstGeom prst="rect">
            <a:avLst/>
          </a:prstGeom>
          <a:noFill/>
          <a:ln>
            <a:noFill/>
          </a:ln>
        </p:spPr>
      </p:pic>
      <p:pic>
        <p:nvPicPr>
          <p:cNvPr id="497" name="Google Shape;497;p27"/>
          <p:cNvPicPr preferRelativeResize="0"/>
          <p:nvPr/>
        </p:nvPicPr>
        <p:blipFill rotWithShape="1">
          <a:blip r:embed="rId6">
            <a:alphaModFix/>
          </a:blip>
          <a:srcRect/>
          <a:stretch/>
        </p:blipFill>
        <p:spPr>
          <a:xfrm>
            <a:off x="8846088" y="4255731"/>
            <a:ext cx="3213099" cy="2562195"/>
          </a:xfrm>
          <a:prstGeom prst="rect">
            <a:avLst/>
          </a:prstGeom>
          <a:noFill/>
          <a:ln>
            <a:noFill/>
          </a:ln>
        </p:spPr>
      </p:pic>
      <p:sp>
        <p:nvSpPr>
          <p:cNvPr id="3" name="ZoneTexte 2">
            <a:extLst>
              <a:ext uri="{FF2B5EF4-FFF2-40B4-BE49-F238E27FC236}">
                <a16:creationId xmlns:a16="http://schemas.microsoft.com/office/drawing/2014/main" id="{04333FD6-DF7A-5172-196C-17DE16EE4D55}"/>
              </a:ext>
            </a:extLst>
          </p:cNvPr>
          <p:cNvSpPr txBox="1"/>
          <p:nvPr/>
        </p:nvSpPr>
        <p:spPr>
          <a:xfrm>
            <a:off x="132813" y="1992874"/>
            <a:ext cx="5138762" cy="1323439"/>
          </a:xfrm>
          <a:prstGeom prst="rect">
            <a:avLst/>
          </a:prstGeom>
          <a:noFill/>
        </p:spPr>
        <p:txBody>
          <a:bodyPr wrap="square">
            <a:spAutoFit/>
          </a:bodyPr>
          <a:lstStyle/>
          <a:p>
            <a:pPr marL="0" lvl="0" indent="0" algn="l" rtl="0">
              <a:spcBef>
                <a:spcPts val="0"/>
              </a:spcBef>
              <a:spcAft>
                <a:spcPts val="0"/>
              </a:spcAft>
              <a:buClr>
                <a:schemeClr val="dk1"/>
              </a:buClr>
              <a:buSzPts val="1100"/>
              <a:buFont typeface="Arial"/>
              <a:buNone/>
            </a:pPr>
            <a:r>
              <a:rPr lang="fr-FR" sz="1600" dirty="0"/>
              <a:t>nous constatons que l'approche centralisée et l'approche décentralisée ont toutes deux obtenu des </a:t>
            </a:r>
            <a:r>
              <a:rPr lang="fr-FR" sz="1600" b="1" dirty="0"/>
              <a:t>résultats satisfaisants</a:t>
            </a:r>
            <a:r>
              <a:rPr lang="fr-FR" sz="1600" dirty="0"/>
              <a:t>.</a:t>
            </a:r>
          </a:p>
          <a:p>
            <a:pPr marL="0" lvl="0" indent="0" algn="l" rtl="0">
              <a:spcBef>
                <a:spcPts val="0"/>
              </a:spcBef>
              <a:spcAft>
                <a:spcPts val="0"/>
              </a:spcAft>
              <a:buClr>
                <a:schemeClr val="dk1"/>
              </a:buClr>
              <a:buSzPts val="1100"/>
              <a:buFont typeface="Arial"/>
              <a:buNone/>
            </a:pPr>
            <a:endParaRPr lang="fr-FR" sz="1600" dirty="0"/>
          </a:p>
          <a:p>
            <a:pPr marL="0" lvl="0" indent="0" algn="l" rtl="0">
              <a:spcBef>
                <a:spcPts val="0"/>
              </a:spcBef>
              <a:spcAft>
                <a:spcPts val="0"/>
              </a:spcAft>
              <a:buNone/>
            </a:pPr>
            <a:endParaRPr lang="fr-FR" sz="1600" dirty="0"/>
          </a:p>
        </p:txBody>
      </p:sp>
      <p:sp>
        <p:nvSpPr>
          <p:cNvPr id="4" name="Espace réservé du numéro de diapositive 3">
            <a:extLst>
              <a:ext uri="{FF2B5EF4-FFF2-40B4-BE49-F238E27FC236}">
                <a16:creationId xmlns:a16="http://schemas.microsoft.com/office/drawing/2014/main" id="{E4C120AC-53E2-BC81-4CAD-FEB1FCE046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30</a:t>
            </a:fld>
            <a:endParaRPr lang="fr-FR"/>
          </a:p>
        </p:txBody>
      </p:sp>
    </p:spTree>
    <p:extLst>
      <p:ext uri="{BB962C8B-B14F-4D97-AF65-F5344CB8AC3E}">
        <p14:creationId xmlns:p14="http://schemas.microsoft.com/office/powerpoint/2010/main" val="8700762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4" name="Google Shape;504;p28"/>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5" name="Google Shape;505;p28"/>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6" name="Google Shape;506;p28"/>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7" name="Google Shape;507;p28"/>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8" name="Google Shape;508;p28"/>
          <p:cNvSpPr txBox="1"/>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C4E0B2"/>
              </a:buClr>
              <a:buSzPts val="4000"/>
              <a:buFont typeface="Times New Roman"/>
              <a:buNone/>
            </a:pPr>
            <a:r>
              <a:rPr lang="fr-FR" sz="4000" b="0" i="0" u="none" strike="noStrike" cap="none" dirty="0">
                <a:solidFill>
                  <a:srgbClr val="C4E0B2"/>
                </a:solidFill>
                <a:latin typeface="Times New Roman"/>
                <a:ea typeface="Times New Roman"/>
                <a:cs typeface="Times New Roman"/>
                <a:sym typeface="Times New Roman"/>
              </a:rPr>
              <a:t>résultats</a:t>
            </a:r>
            <a:endParaRPr sz="4000" b="0" i="0" u="none" strike="noStrike" cap="none" dirty="0">
              <a:solidFill>
                <a:srgbClr val="C4E0B2"/>
              </a:solidFill>
              <a:latin typeface="Times New Roman"/>
              <a:ea typeface="Times New Roman"/>
              <a:cs typeface="Times New Roman"/>
              <a:sym typeface="Times New Roman"/>
            </a:endParaRPr>
          </a:p>
        </p:txBody>
      </p:sp>
      <p:pic>
        <p:nvPicPr>
          <p:cNvPr id="509" name="Google Shape;509;p28" descr="Une image contenant texte, Tracé, capture d’écran, diagramme&#10;&#10;Description générée automatiquement"/>
          <p:cNvPicPr preferRelativeResize="0"/>
          <p:nvPr/>
        </p:nvPicPr>
        <p:blipFill rotWithShape="1">
          <a:blip r:embed="rId3">
            <a:alphaModFix/>
          </a:blip>
          <a:srcRect/>
          <a:stretch/>
        </p:blipFill>
        <p:spPr>
          <a:xfrm>
            <a:off x="9108439" y="4139492"/>
            <a:ext cx="2827366" cy="2254088"/>
          </a:xfrm>
          <a:prstGeom prst="rect">
            <a:avLst/>
          </a:prstGeom>
          <a:noFill/>
          <a:ln>
            <a:noFill/>
          </a:ln>
        </p:spPr>
      </p:pic>
      <p:pic>
        <p:nvPicPr>
          <p:cNvPr id="510" name="Google Shape;510;p28" descr="Une image contenant texte, diagramme, Tracé, ligne&#10;&#10;Description générée automatiquement"/>
          <p:cNvPicPr preferRelativeResize="0"/>
          <p:nvPr/>
        </p:nvPicPr>
        <p:blipFill rotWithShape="1">
          <a:blip r:embed="rId4">
            <a:alphaModFix/>
          </a:blip>
          <a:srcRect/>
          <a:stretch/>
        </p:blipFill>
        <p:spPr>
          <a:xfrm>
            <a:off x="6095998" y="1884374"/>
            <a:ext cx="2827366" cy="2254603"/>
          </a:xfrm>
          <a:prstGeom prst="rect">
            <a:avLst/>
          </a:prstGeom>
          <a:noFill/>
          <a:ln>
            <a:noFill/>
          </a:ln>
        </p:spPr>
      </p:pic>
      <p:pic>
        <p:nvPicPr>
          <p:cNvPr id="511" name="Google Shape;511;p28" descr="Une image contenant texte, capture d’écran, diagramme, Tracé&#10;&#10;Description générée automatiquement"/>
          <p:cNvPicPr preferRelativeResize="0"/>
          <p:nvPr/>
        </p:nvPicPr>
        <p:blipFill rotWithShape="1">
          <a:blip r:embed="rId5">
            <a:alphaModFix/>
          </a:blip>
          <a:srcRect/>
          <a:stretch/>
        </p:blipFill>
        <p:spPr>
          <a:xfrm>
            <a:off x="8923364" y="1884374"/>
            <a:ext cx="2827366" cy="2254603"/>
          </a:xfrm>
          <a:prstGeom prst="rect">
            <a:avLst/>
          </a:prstGeom>
          <a:noFill/>
          <a:ln>
            <a:noFill/>
          </a:ln>
        </p:spPr>
      </p:pic>
      <p:pic>
        <p:nvPicPr>
          <p:cNvPr id="512" name="Google Shape;512;p28" descr="Une image contenant texte, capture d’écran, Tracé, diagramme&#10;&#10;Description générée automatiquement"/>
          <p:cNvPicPr preferRelativeResize="0"/>
          <p:nvPr/>
        </p:nvPicPr>
        <p:blipFill rotWithShape="1">
          <a:blip r:embed="rId6">
            <a:alphaModFix/>
          </a:blip>
          <a:srcRect/>
          <a:stretch/>
        </p:blipFill>
        <p:spPr>
          <a:xfrm>
            <a:off x="6095998" y="4138977"/>
            <a:ext cx="2827366" cy="2254603"/>
          </a:xfrm>
          <a:prstGeom prst="rect">
            <a:avLst/>
          </a:prstGeom>
          <a:noFill/>
          <a:ln>
            <a:noFill/>
          </a:ln>
        </p:spPr>
      </p:pic>
      <p:sp>
        <p:nvSpPr>
          <p:cNvPr id="3" name="ZoneTexte 2">
            <a:extLst>
              <a:ext uri="{FF2B5EF4-FFF2-40B4-BE49-F238E27FC236}">
                <a16:creationId xmlns:a16="http://schemas.microsoft.com/office/drawing/2014/main" id="{C46C4654-66BF-11DB-6F4A-642A5C403FF9}"/>
              </a:ext>
            </a:extLst>
          </p:cNvPr>
          <p:cNvSpPr txBox="1"/>
          <p:nvPr/>
        </p:nvSpPr>
        <p:spPr>
          <a:xfrm>
            <a:off x="372627" y="2236856"/>
            <a:ext cx="5638800" cy="1169551"/>
          </a:xfrm>
          <a:prstGeom prst="rect">
            <a:avLst/>
          </a:prstGeom>
          <a:noFill/>
        </p:spPr>
        <p:txBody>
          <a:bodyPr wrap="square">
            <a:spAutoFit/>
          </a:bodyPr>
          <a:lstStyle/>
          <a:p>
            <a:pPr marL="0" lvl="0" indent="0" algn="l" rtl="0">
              <a:spcBef>
                <a:spcPts val="0"/>
              </a:spcBef>
              <a:spcAft>
                <a:spcPts val="0"/>
              </a:spcAft>
              <a:buClr>
                <a:schemeClr val="dk1"/>
              </a:buClr>
              <a:buSzPts val="1100"/>
              <a:buFont typeface="Arial"/>
              <a:buNone/>
            </a:pPr>
            <a:r>
              <a:rPr lang="fr-FR" dirty="0">
                <a:latin typeface="Arial"/>
                <a:ea typeface="Arial"/>
                <a:cs typeface="Arial"/>
                <a:sym typeface="Arial"/>
              </a:rPr>
              <a:t>nous avons </a:t>
            </a:r>
            <a:r>
              <a:rPr lang="fr-FR" b="1" dirty="0">
                <a:latin typeface="Arial"/>
                <a:ea typeface="Arial"/>
                <a:cs typeface="Arial"/>
                <a:sym typeface="Arial"/>
              </a:rPr>
              <a:t>saturé notre scénario avec un grand nombre de véhicule</a:t>
            </a:r>
            <a:r>
              <a:rPr lang="fr-FR" dirty="0">
                <a:latin typeface="Arial"/>
                <a:ea typeface="Arial"/>
                <a:cs typeface="Arial"/>
                <a:sym typeface="Arial"/>
              </a:rPr>
              <a:t>s afin de </a:t>
            </a:r>
            <a:r>
              <a:rPr lang="fr-FR" b="1" dirty="0">
                <a:latin typeface="Arial"/>
                <a:ea typeface="Arial"/>
                <a:cs typeface="Arial"/>
                <a:sym typeface="Arial"/>
              </a:rPr>
              <a:t>tester la stabilité </a:t>
            </a:r>
            <a:r>
              <a:rPr lang="fr-FR" dirty="0">
                <a:latin typeface="Arial"/>
                <a:ea typeface="Arial"/>
                <a:cs typeface="Arial"/>
                <a:sym typeface="Arial"/>
              </a:rPr>
              <a:t>de nos modèles et de la comparer à celle du système standard.</a:t>
            </a:r>
          </a:p>
          <a:p>
            <a:pPr marL="0" lvl="0" indent="0" algn="l" rtl="0">
              <a:spcBef>
                <a:spcPts val="0"/>
              </a:spcBef>
              <a:spcAft>
                <a:spcPts val="0"/>
              </a:spcAft>
              <a:buClr>
                <a:schemeClr val="dk1"/>
              </a:buClr>
              <a:buSzPts val="1100"/>
              <a:buFont typeface="Arial"/>
              <a:buNone/>
            </a:pPr>
            <a:endParaRPr lang="fr-FR" dirty="0">
              <a:latin typeface="Arial"/>
              <a:ea typeface="Arial"/>
              <a:cs typeface="Arial"/>
              <a:sym typeface="Arial"/>
            </a:endParaRPr>
          </a:p>
          <a:p>
            <a:pPr marL="0" lvl="0" indent="0" algn="l" rtl="0">
              <a:spcBef>
                <a:spcPts val="0"/>
              </a:spcBef>
              <a:spcAft>
                <a:spcPts val="0"/>
              </a:spcAft>
              <a:buNone/>
            </a:pPr>
            <a:endParaRPr lang="fr-FR" dirty="0">
              <a:latin typeface="Arial"/>
              <a:ea typeface="Arial"/>
              <a:cs typeface="Arial"/>
              <a:sym typeface="Arial"/>
            </a:endParaRPr>
          </a:p>
        </p:txBody>
      </p:sp>
      <p:sp>
        <p:nvSpPr>
          <p:cNvPr id="4" name="Espace réservé du numéro de diapositive 3">
            <a:extLst>
              <a:ext uri="{FF2B5EF4-FFF2-40B4-BE49-F238E27FC236}">
                <a16:creationId xmlns:a16="http://schemas.microsoft.com/office/drawing/2014/main" id="{9606991C-6F60-ACB5-380E-1489C5D8F6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31</a:t>
            </a:fld>
            <a:endParaRPr lang="fr-FR"/>
          </a:p>
        </p:txBody>
      </p:sp>
    </p:spTree>
    <p:extLst>
      <p:ext uri="{BB962C8B-B14F-4D97-AF65-F5344CB8AC3E}">
        <p14:creationId xmlns:p14="http://schemas.microsoft.com/office/powerpoint/2010/main" val="7562608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4" name="Google Shape;504;p28"/>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5" name="Google Shape;505;p28"/>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6" name="Google Shape;506;p28"/>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7" name="Google Shape;507;p28"/>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8" name="Google Shape;508;p28"/>
          <p:cNvSpPr txBox="1"/>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C4E0B2"/>
              </a:buClr>
              <a:buSzPts val="4000"/>
              <a:buFont typeface="Times New Roman"/>
              <a:buNone/>
            </a:pPr>
            <a:r>
              <a:rPr lang="fr-FR" sz="4000" b="0" i="0" u="none" strike="noStrike" cap="none" dirty="0">
                <a:solidFill>
                  <a:srgbClr val="C4E0B2"/>
                </a:solidFill>
                <a:latin typeface="Times New Roman"/>
                <a:ea typeface="Times New Roman"/>
                <a:cs typeface="Times New Roman"/>
                <a:sym typeface="Times New Roman"/>
              </a:rPr>
              <a:t>résultats</a:t>
            </a:r>
            <a:endParaRPr sz="4000" b="0" i="0" u="none" strike="noStrike" cap="none" dirty="0">
              <a:solidFill>
                <a:srgbClr val="C4E0B2"/>
              </a:solidFill>
              <a:latin typeface="Times New Roman"/>
              <a:ea typeface="Times New Roman"/>
              <a:cs typeface="Times New Roman"/>
              <a:sym typeface="Times New Roman"/>
            </a:endParaRPr>
          </a:p>
        </p:txBody>
      </p:sp>
      <p:sp>
        <p:nvSpPr>
          <p:cNvPr id="4" name="Espace réservé du numéro de diapositive 3">
            <a:extLst>
              <a:ext uri="{FF2B5EF4-FFF2-40B4-BE49-F238E27FC236}">
                <a16:creationId xmlns:a16="http://schemas.microsoft.com/office/drawing/2014/main" id="{9606991C-6F60-ACB5-380E-1489C5D8F6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32</a:t>
            </a:fld>
            <a:endParaRPr lang="fr-FR"/>
          </a:p>
        </p:txBody>
      </p:sp>
      <p:pic>
        <p:nvPicPr>
          <p:cNvPr id="3076" name="Picture 4">
            <a:extLst>
              <a:ext uri="{FF2B5EF4-FFF2-40B4-BE49-F238E27FC236}">
                <a16:creationId xmlns:a16="http://schemas.microsoft.com/office/drawing/2014/main" id="{E1ECE7D8-3823-7291-4A5D-ACCEB6A273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189" y="1597432"/>
            <a:ext cx="8845618" cy="4791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6295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4" name="Google Shape;504;p28"/>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5" name="Google Shape;505;p28"/>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6" name="Google Shape;506;p28"/>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7" name="Google Shape;507;p28"/>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8" name="Google Shape;508;p28"/>
          <p:cNvSpPr txBox="1"/>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C4E0B2"/>
              </a:buClr>
              <a:buSzPts val="4000"/>
              <a:buFont typeface="Times New Roman"/>
              <a:buNone/>
            </a:pPr>
            <a:r>
              <a:rPr lang="fr-FR" sz="4000" b="0" i="0" u="none" strike="noStrike" cap="none" dirty="0">
                <a:solidFill>
                  <a:srgbClr val="C4E0B2"/>
                </a:solidFill>
                <a:latin typeface="Times New Roman"/>
                <a:ea typeface="Times New Roman"/>
                <a:cs typeface="Times New Roman"/>
                <a:sym typeface="Times New Roman"/>
              </a:rPr>
              <a:t>résultats</a:t>
            </a:r>
            <a:endParaRPr sz="4000" b="0" i="0" u="none" strike="noStrike" cap="none" dirty="0">
              <a:solidFill>
                <a:srgbClr val="C4E0B2"/>
              </a:solidFill>
              <a:latin typeface="Times New Roman"/>
              <a:ea typeface="Times New Roman"/>
              <a:cs typeface="Times New Roman"/>
              <a:sym typeface="Times New Roman"/>
            </a:endParaRPr>
          </a:p>
        </p:txBody>
      </p:sp>
      <p:sp>
        <p:nvSpPr>
          <p:cNvPr id="4" name="Espace réservé du numéro de diapositive 3">
            <a:extLst>
              <a:ext uri="{FF2B5EF4-FFF2-40B4-BE49-F238E27FC236}">
                <a16:creationId xmlns:a16="http://schemas.microsoft.com/office/drawing/2014/main" id="{9606991C-6F60-ACB5-380E-1489C5D8F6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33</a:t>
            </a:fld>
            <a:endParaRPr lang="fr-FR"/>
          </a:p>
        </p:txBody>
      </p:sp>
      <p:pic>
        <p:nvPicPr>
          <p:cNvPr id="6" name="Studio_Project_V1">
            <a:hlinkClick r:id="" action="ppaction://media"/>
            <a:extLst>
              <a:ext uri="{FF2B5EF4-FFF2-40B4-BE49-F238E27FC236}">
                <a16:creationId xmlns:a16="http://schemas.microsoft.com/office/drawing/2014/main" id="{CEF62527-C6BC-6A24-A8CB-2F0969731ED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47955" y="1684200"/>
            <a:ext cx="8128000" cy="4572000"/>
          </a:xfrm>
          <a:prstGeom prst="rect">
            <a:avLst/>
          </a:prstGeom>
        </p:spPr>
      </p:pic>
    </p:spTree>
    <p:extLst>
      <p:ext uri="{BB962C8B-B14F-4D97-AF65-F5344CB8AC3E}">
        <p14:creationId xmlns:p14="http://schemas.microsoft.com/office/powerpoint/2010/main" val="36505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space réservé du numéro de diapositive 17"/>
          <p:cNvSpPr>
            <a:spLocks noGrp="1"/>
          </p:cNvSpPr>
          <p:nvPr>
            <p:ph type="sldNum" sz="quarter" idx="12"/>
          </p:nvPr>
        </p:nvSpPr>
        <p:spPr>
          <a:xfrm>
            <a:off x="8077200" y="6553150"/>
            <a:ext cx="2133600" cy="476250"/>
          </a:xfrm>
        </p:spPr>
        <p:txBody>
          <a:bodyPr/>
          <a:lstStyle/>
          <a:p>
            <a:pPr>
              <a:defRPr/>
            </a:pPr>
            <a:fld id="{6A7C5893-520F-4B8C-85B1-8E6CCFC28006}" type="slidenum">
              <a:rPr lang="fr-FR" smtClean="0">
                <a:solidFill>
                  <a:prstClr val="black">
                    <a:tint val="75000"/>
                  </a:prstClr>
                </a:solidFill>
              </a:rPr>
              <a:pPr>
                <a:defRPr/>
              </a:pPr>
              <a:t>34</a:t>
            </a:fld>
            <a:endParaRPr lang="fr-FR" dirty="0">
              <a:solidFill>
                <a:prstClr val="black">
                  <a:tint val="75000"/>
                </a:prstClr>
              </a:solidFill>
            </a:endParaRPr>
          </a:p>
        </p:txBody>
      </p:sp>
      <p:sp>
        <p:nvSpPr>
          <p:cNvPr id="19" name="Text Box 12"/>
          <p:cNvSpPr txBox="1">
            <a:spLocks noChangeArrowheads="1"/>
          </p:cNvSpPr>
          <p:nvPr/>
        </p:nvSpPr>
        <p:spPr bwMode="auto">
          <a:xfrm>
            <a:off x="4908848" y="6534835"/>
            <a:ext cx="3312765" cy="307777"/>
          </a:xfrm>
          <a:prstGeom prst="rect">
            <a:avLst/>
          </a:prstGeom>
          <a:noFill/>
          <a:ln w="9525">
            <a:noFill/>
            <a:miter lim="800000"/>
            <a:headEnd/>
            <a:tailEnd/>
          </a:ln>
          <a:effectLst/>
        </p:spPr>
        <p:txBody>
          <a:bodyPr wrap="square">
            <a:spAutoFit/>
          </a:bodyPr>
          <a:lstStyle/>
          <a:p>
            <a:r>
              <a:rPr lang="fr-FR" sz="1400" dirty="0">
                <a:solidFill>
                  <a:prstClr val="white"/>
                </a:solidFill>
                <a:latin typeface="Georgia" pitchFamily="18" charset="0"/>
              </a:rPr>
              <a:t>Année universitaire 2012/2013</a:t>
            </a:r>
          </a:p>
        </p:txBody>
      </p:sp>
      <p:sp>
        <p:nvSpPr>
          <p:cNvPr id="25" name="Espace réservé du numéro de diapositive 17"/>
          <p:cNvSpPr txBox="1">
            <a:spLocks/>
          </p:cNvSpPr>
          <p:nvPr/>
        </p:nvSpPr>
        <p:spPr>
          <a:xfrm>
            <a:off x="5879976" y="6481142"/>
            <a:ext cx="360040" cy="476250"/>
          </a:xfrm>
          <a:prstGeom prst="rect">
            <a:avLst/>
          </a:prstGeom>
        </p:spPr>
        <p:txBody>
          <a:bodyPr vert="horz" lIns="91440" tIns="45720" rIns="91440" bIns="45720" rtlCol="0" anchor="ctr"/>
          <a:lstStyle/>
          <a:p>
            <a:pPr algn="r">
              <a:defRPr/>
            </a:pPr>
            <a:fld id="{6A7C5893-520F-4B8C-85B1-8E6CCFC28006}" type="slidenum">
              <a:rPr lang="fr-FR" sz="1200" b="1">
                <a:solidFill>
                  <a:prstClr val="white"/>
                </a:solidFill>
                <a:latin typeface="Century Gothic" pitchFamily="34" charset="0"/>
              </a:rPr>
              <a:pPr algn="r">
                <a:defRPr/>
              </a:pPr>
              <a:t>34</a:t>
            </a:fld>
            <a:endParaRPr lang="fr-FR" sz="1200" b="1" dirty="0">
              <a:solidFill>
                <a:prstClr val="white"/>
              </a:solidFill>
              <a:latin typeface="Century Gothic" pitchFamily="34" charset="0"/>
            </a:endParaRPr>
          </a:p>
        </p:txBody>
      </p:sp>
      <p:sp>
        <p:nvSpPr>
          <p:cNvPr id="86" name="Rectangle 85"/>
          <p:cNvSpPr/>
          <p:nvPr/>
        </p:nvSpPr>
        <p:spPr>
          <a:xfrm>
            <a:off x="1872094" y="6025278"/>
            <a:ext cx="373820" cy="369332"/>
          </a:xfrm>
          <a:prstGeom prst="rect">
            <a:avLst/>
          </a:prstGeom>
        </p:spPr>
        <p:txBody>
          <a:bodyPr wrap="none">
            <a:spAutoFit/>
          </a:bodyPr>
          <a:lstStyle/>
          <a:p>
            <a:pPr algn="ctr"/>
            <a:r>
              <a:rPr lang="fr-FR" dirty="0">
                <a:solidFill>
                  <a:prstClr val="white"/>
                </a:solidFill>
              </a:rPr>
              <a:t>IV</a:t>
            </a:r>
          </a:p>
        </p:txBody>
      </p:sp>
      <p:sp>
        <p:nvSpPr>
          <p:cNvPr id="52" name="Rectangle 51"/>
          <p:cNvSpPr/>
          <p:nvPr/>
        </p:nvSpPr>
        <p:spPr>
          <a:xfrm>
            <a:off x="667489" y="892967"/>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prstClr val="white"/>
                </a:solidFill>
                <a:latin typeface="Century Gothic" pitchFamily="34" charset="0"/>
              </a:rPr>
              <a:t>VI</a:t>
            </a:r>
          </a:p>
        </p:txBody>
      </p:sp>
      <p:grpSp>
        <p:nvGrpSpPr>
          <p:cNvPr id="3" name="Groupe 2">
            <a:extLst>
              <a:ext uri="{FF2B5EF4-FFF2-40B4-BE49-F238E27FC236}">
                <a16:creationId xmlns:a16="http://schemas.microsoft.com/office/drawing/2014/main" id="{975BFAEF-5D51-BA71-2F01-48FE93CF5241}"/>
              </a:ext>
            </a:extLst>
          </p:cNvPr>
          <p:cNvGrpSpPr/>
          <p:nvPr/>
        </p:nvGrpSpPr>
        <p:grpSpPr>
          <a:xfrm>
            <a:off x="4503631" y="2353179"/>
            <a:ext cx="3112729" cy="1299078"/>
            <a:chOff x="2606889" y="2132200"/>
            <a:chExt cx="1775979" cy="281018"/>
          </a:xfrm>
        </p:grpSpPr>
        <p:sp>
          <p:nvSpPr>
            <p:cNvPr id="48" name="Rectangle 47"/>
            <p:cNvSpPr/>
            <p:nvPr/>
          </p:nvSpPr>
          <p:spPr>
            <a:xfrm rot="16200000" flipV="1">
              <a:off x="3312926" y="1426163"/>
              <a:ext cx="281018" cy="1693091"/>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53" name="Rectangle 52"/>
            <p:cNvSpPr/>
            <p:nvPr/>
          </p:nvSpPr>
          <p:spPr>
            <a:xfrm>
              <a:off x="2689776" y="2198427"/>
              <a:ext cx="1693092" cy="126499"/>
            </a:xfrm>
            <a:prstGeom prst="rect">
              <a:avLst/>
            </a:prstGeom>
          </p:spPr>
          <p:txBody>
            <a:bodyPr wrap="square">
              <a:spAutoFit/>
            </a:bodyPr>
            <a:lstStyle/>
            <a:p>
              <a:r>
                <a:rPr lang="fr-FR" sz="3200" dirty="0">
                  <a:solidFill>
                    <a:prstClr val="white"/>
                  </a:solidFill>
                  <a:latin typeface="Century Gothic" pitchFamily="34" charset="0"/>
                </a:rPr>
                <a:t>Conclusion</a:t>
              </a:r>
            </a:p>
          </p:txBody>
        </p:sp>
      </p:grpSp>
      <p:sp>
        <p:nvSpPr>
          <p:cNvPr id="55" name="Rectangle 7"/>
          <p:cNvSpPr>
            <a:spLocks noChangeArrowheads="1"/>
          </p:cNvSpPr>
          <p:nvPr/>
        </p:nvSpPr>
        <p:spPr bwMode="gray">
          <a:xfrm>
            <a:off x="1487996" y="605227"/>
            <a:ext cx="9144000" cy="45719"/>
          </a:xfrm>
          <a:prstGeom prst="rect">
            <a:avLst/>
          </a:prstGeom>
          <a:solidFill>
            <a:schemeClr val="bg1">
              <a:lumMod val="65000"/>
            </a:schemeClr>
          </a:solidFill>
          <a:ln w="3175">
            <a:solidFill>
              <a:schemeClr val="bg1">
                <a:lumMod val="75000"/>
              </a:schemeClr>
            </a:solidFill>
            <a:miter lim="800000"/>
            <a:headEnd/>
            <a:tailEnd/>
          </a:ln>
          <a:effectLst/>
        </p:spPr>
        <p:txBody>
          <a:bodyPr wrap="none" anchor="ctr"/>
          <a:lstStyle/>
          <a:p>
            <a:endParaRPr lang="fr-FR" dirty="0">
              <a:ln w="6350">
                <a:solidFill>
                  <a:prstClr val="black"/>
                </a:solidFill>
              </a:ln>
              <a:solidFill>
                <a:prstClr val="black"/>
              </a:solidFill>
            </a:endParaRPr>
          </a:p>
        </p:txBody>
      </p:sp>
      <p:sp>
        <p:nvSpPr>
          <p:cNvPr id="54" name="Espace réservé du numéro de diapositive 17"/>
          <p:cNvSpPr txBox="1">
            <a:spLocks/>
          </p:cNvSpPr>
          <p:nvPr/>
        </p:nvSpPr>
        <p:spPr>
          <a:xfrm>
            <a:off x="5959529" y="6479710"/>
            <a:ext cx="360040" cy="476250"/>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fr-FR" sz="1600" b="1" dirty="0">
                <a:solidFill>
                  <a:prstClr val="white"/>
                </a:solidFill>
                <a:latin typeface="Century Gothic" panose="020B0502020202020204" pitchFamily="34" charset="0"/>
              </a:rPr>
              <a:t>2</a:t>
            </a:r>
          </a:p>
        </p:txBody>
      </p:sp>
      <p:pic>
        <p:nvPicPr>
          <p:cNvPr id="57" name="Image 56"/>
          <p:cNvPicPr/>
          <p:nvPr/>
        </p:nvPicPr>
        <p:blipFill>
          <a:blip r:embed="rId3" cstate="print">
            <a:extLst>
              <a:ext uri="{28A0092B-C50C-407E-A947-70E740481C1C}">
                <a14:useLocalDpi xmlns:a14="http://schemas.microsoft.com/office/drawing/2010/main" val="0"/>
              </a:ext>
            </a:extLst>
          </a:blip>
          <a:stretch>
            <a:fillRect/>
          </a:stretch>
        </p:blipFill>
        <p:spPr bwMode="auto">
          <a:xfrm>
            <a:off x="956561" y="6375020"/>
            <a:ext cx="429969" cy="467592"/>
          </a:xfrm>
          <a:prstGeom prst="rect">
            <a:avLst/>
          </a:prstGeom>
          <a:noFill/>
        </p:spPr>
      </p:pic>
    </p:spTree>
    <p:extLst>
      <p:ext uri="{BB962C8B-B14F-4D97-AF65-F5344CB8AC3E}">
        <p14:creationId xmlns:p14="http://schemas.microsoft.com/office/powerpoint/2010/main" val="20694970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ChangeArrowheads="1"/>
          </p:cNvSpPr>
          <p:nvPr/>
        </p:nvSpPr>
        <p:spPr bwMode="gray">
          <a:xfrm>
            <a:off x="1524000" y="3176"/>
            <a:ext cx="9144000" cy="496867"/>
          </a:xfrm>
          <a:prstGeom prst="rect">
            <a:avLst/>
          </a:prstGeom>
          <a:solidFill>
            <a:schemeClr val="bg1"/>
          </a:solidFill>
          <a:ln w="9525" algn="ctr">
            <a:noFill/>
            <a:miter lim="800000"/>
            <a:headEnd/>
            <a:tailEnd/>
          </a:ln>
        </p:spPr>
        <p:txBody>
          <a:bodyPr wrap="none" anchor="ctr"/>
          <a:lstStyle/>
          <a:p>
            <a:endParaRPr lang="fr-FR"/>
          </a:p>
        </p:txBody>
      </p:sp>
      <p:sp>
        <p:nvSpPr>
          <p:cNvPr id="38" name="Espace réservé du numéro de diapositive 37"/>
          <p:cNvSpPr>
            <a:spLocks noGrp="1"/>
          </p:cNvSpPr>
          <p:nvPr>
            <p:ph type="sldNum" sz="quarter" idx="12"/>
          </p:nvPr>
        </p:nvSpPr>
        <p:spPr>
          <a:xfrm>
            <a:off x="9840416" y="6453336"/>
            <a:ext cx="432048" cy="476250"/>
          </a:xfrm>
        </p:spPr>
        <p:txBody>
          <a:bodyPr/>
          <a:lstStyle/>
          <a:p>
            <a:pPr>
              <a:defRPr/>
            </a:pPr>
            <a:fld id="{6A7C5893-520F-4B8C-85B1-8E6CCFC28006}" type="slidenum">
              <a:rPr lang="fr-FR" smtClean="0">
                <a:solidFill>
                  <a:schemeClr val="bg1"/>
                </a:solidFill>
              </a:rPr>
              <a:pPr>
                <a:defRPr/>
              </a:pPr>
              <a:t>35</a:t>
            </a:fld>
            <a:endParaRPr lang="fr-FR" dirty="0">
              <a:solidFill>
                <a:schemeClr val="bg1"/>
              </a:solidFill>
            </a:endParaRPr>
          </a:p>
        </p:txBody>
      </p:sp>
      <p:sp>
        <p:nvSpPr>
          <p:cNvPr id="25" name="Text Box 12"/>
          <p:cNvSpPr txBox="1">
            <a:spLocks noChangeArrowheads="1"/>
          </p:cNvSpPr>
          <p:nvPr/>
        </p:nvSpPr>
        <p:spPr bwMode="auto">
          <a:xfrm>
            <a:off x="1524000" y="6596391"/>
            <a:ext cx="1547664" cy="246221"/>
          </a:xfrm>
          <a:prstGeom prst="rect">
            <a:avLst/>
          </a:prstGeom>
          <a:noFill/>
          <a:ln w="9525">
            <a:noFill/>
            <a:miter lim="800000"/>
            <a:headEnd/>
            <a:tailEnd/>
          </a:ln>
          <a:effectLst/>
        </p:spPr>
        <p:txBody>
          <a:bodyPr wrap="square">
            <a:spAutoFit/>
          </a:bodyPr>
          <a:lstStyle/>
          <a:p>
            <a:r>
              <a:rPr lang="fr-FR" sz="1000" dirty="0">
                <a:solidFill>
                  <a:schemeClr val="bg1"/>
                </a:solidFill>
                <a:latin typeface="Century Gothic" pitchFamily="34" charset="0"/>
              </a:rPr>
              <a:t>Projet de fin d’études</a:t>
            </a:r>
          </a:p>
        </p:txBody>
      </p:sp>
      <p:sp>
        <p:nvSpPr>
          <p:cNvPr id="26" name="Espace réservé du numéro de diapositive 17"/>
          <p:cNvSpPr txBox="1">
            <a:spLocks/>
          </p:cNvSpPr>
          <p:nvPr/>
        </p:nvSpPr>
        <p:spPr>
          <a:xfrm>
            <a:off x="5879976" y="6481142"/>
            <a:ext cx="360040" cy="476250"/>
          </a:xfrm>
          <a:prstGeom prst="rect">
            <a:avLst/>
          </a:prstGeom>
        </p:spPr>
        <p:txBody>
          <a:bodyPr vert="horz" lIns="91440" tIns="45720" rIns="91440" bIns="45720" rtlCol="0" anchor="ctr"/>
          <a:lstStyle/>
          <a:p>
            <a:pPr algn="r">
              <a:defRPr/>
            </a:pPr>
            <a:fld id="{6A7C5893-520F-4B8C-85B1-8E6CCFC28006}" type="slidenum">
              <a:rPr lang="fr-FR" sz="1200">
                <a:solidFill>
                  <a:schemeClr val="bg1"/>
                </a:solidFill>
                <a:latin typeface="Century Gothic" pitchFamily="34" charset="0"/>
              </a:rPr>
              <a:pPr algn="r">
                <a:defRPr/>
              </a:pPr>
              <a:t>35</a:t>
            </a:fld>
            <a:endParaRPr lang="fr-FR" sz="1200" dirty="0">
              <a:solidFill>
                <a:schemeClr val="bg1"/>
              </a:solidFill>
              <a:latin typeface="Century Gothic" pitchFamily="34" charset="0"/>
            </a:endParaRPr>
          </a:p>
        </p:txBody>
      </p:sp>
      <p:sp>
        <p:nvSpPr>
          <p:cNvPr id="27" name="Text Box 12"/>
          <p:cNvSpPr txBox="1">
            <a:spLocks noChangeArrowheads="1"/>
          </p:cNvSpPr>
          <p:nvPr/>
        </p:nvSpPr>
        <p:spPr bwMode="auto">
          <a:xfrm>
            <a:off x="9875912" y="6611780"/>
            <a:ext cx="792088" cy="246221"/>
          </a:xfrm>
          <a:prstGeom prst="rect">
            <a:avLst/>
          </a:prstGeom>
          <a:noFill/>
          <a:ln w="9525">
            <a:noFill/>
            <a:miter lim="800000"/>
            <a:headEnd/>
            <a:tailEnd/>
          </a:ln>
          <a:effectLst/>
        </p:spPr>
        <p:txBody>
          <a:bodyPr wrap="square">
            <a:spAutoFit/>
          </a:bodyPr>
          <a:lstStyle/>
          <a:p>
            <a:r>
              <a:rPr lang="fr-FR" sz="1000" dirty="0">
                <a:solidFill>
                  <a:schemeClr val="bg1"/>
                </a:solidFill>
                <a:latin typeface="Century Gothic" pitchFamily="34" charset="0"/>
              </a:rPr>
              <a:t>2013-2014</a:t>
            </a:r>
          </a:p>
        </p:txBody>
      </p:sp>
      <p:sp>
        <p:nvSpPr>
          <p:cNvPr id="53" name="Rectangle 52"/>
          <p:cNvSpPr/>
          <p:nvPr/>
        </p:nvSpPr>
        <p:spPr>
          <a:xfrm rot="16200000" flipV="1">
            <a:off x="6059995" y="-3771293"/>
            <a:ext cx="72008" cy="9144000"/>
          </a:xfrm>
          <a:prstGeom prst="rect">
            <a:avLst/>
          </a:prstGeom>
          <a:solidFill>
            <a:srgbClr val="92D050"/>
          </a:solidFill>
          <a:ln>
            <a:solidFill>
              <a:srgbClr val="92D050"/>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defRPr/>
            </a:pPr>
            <a:endParaRPr lang="en-GB" sz="2800" dirty="0">
              <a:latin typeface="Century Gothic" pitchFamily="34" charset="0"/>
            </a:endParaRPr>
          </a:p>
        </p:txBody>
      </p:sp>
      <p:sp>
        <p:nvSpPr>
          <p:cNvPr id="15" name="Title 1"/>
          <p:cNvSpPr txBox="1">
            <a:spLocks/>
          </p:cNvSpPr>
          <p:nvPr/>
        </p:nvSpPr>
        <p:spPr>
          <a:xfrm>
            <a:off x="3665360" y="2952992"/>
            <a:ext cx="4777182" cy="942604"/>
          </a:xfrm>
          <a:prstGeom prst="rect">
            <a:avLst/>
          </a:prstGeom>
          <a:noFill/>
        </p:spPr>
        <p:txBody>
          <a:bodyPr vert="horz" lIns="91440" tIns="45720" rIns="91440" bIns="45720" rtlCol="0" anchor="ctr">
            <a:noAutofit/>
          </a:bodyPr>
          <a:lstStyle/>
          <a:p>
            <a:pPr algn="ctr">
              <a:spcBef>
                <a:spcPct val="0"/>
              </a:spcBef>
              <a:defRPr/>
            </a:pPr>
            <a:r>
              <a:rPr lang="en-US" sz="3200" dirty="0">
                <a:latin typeface="Century Gothic" pitchFamily="34" charset="0"/>
                <a:ea typeface="+mj-ea"/>
                <a:cs typeface="+mj-cs"/>
              </a:rPr>
              <a:t>Merci</a:t>
            </a:r>
            <a:endParaRPr lang="en-GB" sz="3200" dirty="0">
              <a:latin typeface="Century Gothic" pitchFamily="34" charset="0"/>
              <a:ea typeface="+mj-ea"/>
              <a:cs typeface="+mj-cs"/>
            </a:endParaRPr>
          </a:p>
        </p:txBody>
      </p:sp>
      <p:sp>
        <p:nvSpPr>
          <p:cNvPr id="17" name="Freeform 5" descr="&lt;LOGICA_QUOTE_LEFT&gt;"/>
          <p:cNvSpPr>
            <a:spLocks/>
          </p:cNvSpPr>
          <p:nvPr/>
        </p:nvSpPr>
        <p:spPr bwMode="gray">
          <a:xfrm>
            <a:off x="3137616" y="2639605"/>
            <a:ext cx="527744" cy="1504800"/>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9" descr="&lt;LOGICA_QUOTE_RIGHT&gt;"/>
          <p:cNvSpPr>
            <a:spLocks/>
          </p:cNvSpPr>
          <p:nvPr/>
        </p:nvSpPr>
        <p:spPr bwMode="gray">
          <a:xfrm>
            <a:off x="3578911" y="2560862"/>
            <a:ext cx="528305" cy="1504800"/>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92D05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22" name="Image 21"/>
          <p:cNvPicPr/>
          <p:nvPr/>
        </p:nvPicPr>
        <p:blipFill>
          <a:blip r:embed="rId3" cstate="print">
            <a:extLst>
              <a:ext uri="{28A0092B-C50C-407E-A947-70E740481C1C}">
                <a14:useLocalDpi xmlns:a14="http://schemas.microsoft.com/office/drawing/2010/main" val="0"/>
              </a:ext>
            </a:extLst>
          </a:blip>
          <a:stretch>
            <a:fillRect/>
          </a:stretch>
        </p:blipFill>
        <p:spPr bwMode="auto">
          <a:xfrm>
            <a:off x="1031520" y="6355532"/>
            <a:ext cx="429969" cy="467592"/>
          </a:xfrm>
          <a:prstGeom prst="rect">
            <a:avLst/>
          </a:prstGeom>
          <a:noFill/>
        </p:spPr>
      </p:pic>
      <p:sp>
        <p:nvSpPr>
          <p:cNvPr id="14" name="Rectangle 9">
            <a:extLst>
              <a:ext uri="{FF2B5EF4-FFF2-40B4-BE49-F238E27FC236}">
                <a16:creationId xmlns:a16="http://schemas.microsoft.com/office/drawing/2014/main" id="{D8601B8D-2AF2-42E4-90BA-A4AEA645548C}"/>
              </a:ext>
            </a:extLst>
          </p:cNvPr>
          <p:cNvSpPr>
            <a:spLocks noChangeArrowheads="1"/>
          </p:cNvSpPr>
          <p:nvPr/>
        </p:nvSpPr>
        <p:spPr bwMode="gray">
          <a:xfrm flipV="1">
            <a:off x="1919536" y="6453336"/>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sp>
        <p:nvSpPr>
          <p:cNvPr id="16" name="Text Box 12">
            <a:extLst>
              <a:ext uri="{FF2B5EF4-FFF2-40B4-BE49-F238E27FC236}">
                <a16:creationId xmlns:a16="http://schemas.microsoft.com/office/drawing/2014/main" id="{A370B5FA-09B8-4DA1-96D3-4457FA8B78D7}"/>
              </a:ext>
            </a:extLst>
          </p:cNvPr>
          <p:cNvSpPr txBox="1">
            <a:spLocks noChangeArrowheads="1"/>
          </p:cNvSpPr>
          <p:nvPr/>
        </p:nvSpPr>
        <p:spPr bwMode="auto">
          <a:xfrm>
            <a:off x="1919536" y="6468909"/>
            <a:ext cx="1547664" cy="246221"/>
          </a:xfrm>
          <a:prstGeom prst="rect">
            <a:avLst/>
          </a:prstGeom>
          <a:noFill/>
          <a:ln w="9525">
            <a:noFill/>
            <a:miter lim="800000"/>
            <a:headEnd/>
            <a:tailEnd/>
          </a:ln>
          <a:effectLst/>
        </p:spPr>
        <p:txBody>
          <a:bodyPr wrap="square">
            <a:spAutoFit/>
          </a:bodyPr>
          <a:lstStyle/>
          <a:p>
            <a:r>
              <a:rPr lang="fr-FR" sz="1000" dirty="0">
                <a:solidFill>
                  <a:prstClr val="white"/>
                </a:solidFill>
                <a:latin typeface="Century Gothic" panose="020B0502020202020204" pitchFamily="34" charset="0"/>
              </a:rPr>
              <a:t>End of </a:t>
            </a:r>
            <a:r>
              <a:rPr lang="fr-FR" sz="1000" dirty="0" err="1">
                <a:solidFill>
                  <a:prstClr val="white"/>
                </a:solidFill>
                <a:latin typeface="Century Gothic" panose="020B0502020202020204" pitchFamily="34" charset="0"/>
              </a:rPr>
              <a:t>studies</a:t>
            </a:r>
            <a:r>
              <a:rPr lang="fr-FR" sz="1000" dirty="0">
                <a:solidFill>
                  <a:prstClr val="white"/>
                </a:solidFill>
                <a:latin typeface="Century Gothic" panose="020B0502020202020204" pitchFamily="34" charset="0"/>
              </a:rPr>
              <a:t> </a:t>
            </a:r>
            <a:r>
              <a:rPr lang="fr-FR" sz="1000" dirty="0" err="1">
                <a:solidFill>
                  <a:prstClr val="white"/>
                </a:solidFill>
                <a:latin typeface="Century Gothic" panose="020B0502020202020204" pitchFamily="34" charset="0"/>
              </a:rPr>
              <a:t>project</a:t>
            </a:r>
            <a:r>
              <a:rPr lang="fr-FR" sz="1000" dirty="0">
                <a:solidFill>
                  <a:prstClr val="white"/>
                </a:solidFill>
                <a:latin typeface="Century Gothic" panose="020B0502020202020204" pitchFamily="34" charset="0"/>
              </a:rPr>
              <a:t> </a:t>
            </a:r>
          </a:p>
        </p:txBody>
      </p:sp>
    </p:spTree>
    <p:extLst>
      <p:ext uri="{BB962C8B-B14F-4D97-AF65-F5344CB8AC3E}">
        <p14:creationId xmlns:p14="http://schemas.microsoft.com/office/powerpoint/2010/main" val="410907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4.16667E-6 -1.85185E-6 L 0.41654 -1.85185E-6 " pathEditMode="relative" rAng="0" ptsTypes="AA">
                                      <p:cBhvr>
                                        <p:cTn id="6" dur="1500" fill="hold"/>
                                        <p:tgtEl>
                                          <p:spTgt spid="18"/>
                                        </p:tgtEl>
                                        <p:attrNameLst>
                                          <p:attrName>ppt_x</p:attrName>
                                          <p:attrName>ppt_y</p:attrName>
                                        </p:attrNameLst>
                                      </p:cBhvr>
                                      <p:rCtr x="20820" y="0"/>
                                    </p:animMotion>
                                  </p:childTnLst>
                                </p:cTn>
                              </p:par>
                              <p:par>
                                <p:cTn id="7" presetID="27" presetClass="entr" presetSubtype="0" fill="hold" grpId="0" nodeType="withEffect">
                                  <p:stCondLst>
                                    <p:cond delay="800"/>
                                  </p:stCondLst>
                                  <p:iterate type="lt">
                                    <p:tmPct val="50000"/>
                                  </p:iterate>
                                  <p:childTnLst>
                                    <p:set>
                                      <p:cBhvr>
                                        <p:cTn id="8" dur="1" fill="hold">
                                          <p:stCondLst>
                                            <p:cond delay="0"/>
                                          </p:stCondLst>
                                        </p:cTn>
                                        <p:tgtEl>
                                          <p:spTgt spid="15"/>
                                        </p:tgtEl>
                                        <p:attrNameLst>
                                          <p:attrName>style.visibility</p:attrName>
                                        </p:attrNameLst>
                                      </p:cBhvr>
                                      <p:to>
                                        <p:strVal val="visible"/>
                                      </p:to>
                                    </p:set>
                                    <p:anim calcmode="discrete" valueType="clr">
                                      <p:cBhvr override="childStyle">
                                        <p:cTn id="9" dur="80"/>
                                        <p:tgtEl>
                                          <p:spTgt spid="15"/>
                                        </p:tgtEl>
                                        <p:attrNameLst>
                                          <p:attrName>style.color</p:attrName>
                                        </p:attrNameLst>
                                      </p:cBhvr>
                                      <p:tavLst>
                                        <p:tav tm="0">
                                          <p:val>
                                            <p:clrVal>
                                              <a:schemeClr val="accent2"/>
                                            </p:clrVal>
                                          </p:val>
                                        </p:tav>
                                        <p:tav tm="50000">
                                          <p:val>
                                            <p:clrVal>
                                              <a:schemeClr val="hlink"/>
                                            </p:clrVal>
                                          </p:val>
                                        </p:tav>
                                      </p:tavLst>
                                    </p:anim>
                                    <p:anim calcmode="discrete" valueType="clr">
                                      <p:cBhvr>
                                        <p:cTn id="10" dur="80"/>
                                        <p:tgtEl>
                                          <p:spTgt spid="15"/>
                                        </p:tgtEl>
                                        <p:attrNameLst>
                                          <p:attrName>fillcolor</p:attrName>
                                        </p:attrNameLst>
                                      </p:cBhvr>
                                      <p:tavLst>
                                        <p:tav tm="0">
                                          <p:val>
                                            <p:clrVal>
                                              <a:schemeClr val="accent2"/>
                                            </p:clrVal>
                                          </p:val>
                                        </p:tav>
                                        <p:tav tm="50000">
                                          <p:val>
                                            <p:clrVal>
                                              <a:schemeClr val="hlink"/>
                                            </p:clrVal>
                                          </p:val>
                                        </p:tav>
                                      </p:tavLst>
                                    </p:anim>
                                    <p:set>
                                      <p:cBhvr>
                                        <p:cTn id="11" dur="80"/>
                                        <p:tgtEl>
                                          <p:spTgt spid="1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space réservé du numéro de diapositive 17"/>
          <p:cNvSpPr>
            <a:spLocks noGrp="1"/>
          </p:cNvSpPr>
          <p:nvPr>
            <p:ph type="sldNum" sz="quarter" idx="12"/>
          </p:nvPr>
        </p:nvSpPr>
        <p:spPr>
          <a:xfrm>
            <a:off x="8077200" y="6553150"/>
            <a:ext cx="2133600" cy="476250"/>
          </a:xfrm>
        </p:spPr>
        <p:txBody>
          <a:bodyPr/>
          <a:lstStyle/>
          <a:p>
            <a:pPr>
              <a:defRPr/>
            </a:pPr>
            <a:fld id="{6A7C5893-520F-4B8C-85B1-8E6CCFC28006}" type="slidenum">
              <a:rPr lang="fr-FR" smtClean="0">
                <a:solidFill>
                  <a:prstClr val="black">
                    <a:tint val="75000"/>
                  </a:prstClr>
                </a:solidFill>
              </a:rPr>
              <a:pPr>
                <a:defRPr/>
              </a:pPr>
              <a:t>4</a:t>
            </a:fld>
            <a:endParaRPr lang="fr-FR" dirty="0">
              <a:solidFill>
                <a:prstClr val="black">
                  <a:tint val="75000"/>
                </a:prstClr>
              </a:solidFill>
            </a:endParaRPr>
          </a:p>
        </p:txBody>
      </p:sp>
      <p:sp>
        <p:nvSpPr>
          <p:cNvPr id="19" name="Text Box 12"/>
          <p:cNvSpPr txBox="1">
            <a:spLocks noChangeArrowheads="1"/>
          </p:cNvSpPr>
          <p:nvPr/>
        </p:nvSpPr>
        <p:spPr bwMode="auto">
          <a:xfrm>
            <a:off x="4908848" y="6534835"/>
            <a:ext cx="3312765" cy="307777"/>
          </a:xfrm>
          <a:prstGeom prst="rect">
            <a:avLst/>
          </a:prstGeom>
          <a:noFill/>
          <a:ln w="9525">
            <a:noFill/>
            <a:miter lim="800000"/>
            <a:headEnd/>
            <a:tailEnd/>
          </a:ln>
          <a:effectLst/>
        </p:spPr>
        <p:txBody>
          <a:bodyPr wrap="square">
            <a:spAutoFit/>
          </a:bodyPr>
          <a:lstStyle/>
          <a:p>
            <a:r>
              <a:rPr lang="fr-FR" sz="1400" dirty="0">
                <a:solidFill>
                  <a:prstClr val="white"/>
                </a:solidFill>
                <a:latin typeface="Georgia" pitchFamily="18" charset="0"/>
              </a:rPr>
              <a:t>Année universitaire 2012/2013</a:t>
            </a:r>
          </a:p>
        </p:txBody>
      </p:sp>
      <p:sp>
        <p:nvSpPr>
          <p:cNvPr id="25" name="Espace réservé du numéro de diapositive 17"/>
          <p:cNvSpPr txBox="1">
            <a:spLocks/>
          </p:cNvSpPr>
          <p:nvPr/>
        </p:nvSpPr>
        <p:spPr>
          <a:xfrm>
            <a:off x="5879976" y="6481142"/>
            <a:ext cx="360040" cy="476250"/>
          </a:xfrm>
          <a:prstGeom prst="rect">
            <a:avLst/>
          </a:prstGeom>
        </p:spPr>
        <p:txBody>
          <a:bodyPr vert="horz" lIns="91440" tIns="45720" rIns="91440" bIns="45720" rtlCol="0" anchor="ctr"/>
          <a:lstStyle/>
          <a:p>
            <a:pPr algn="r">
              <a:defRPr/>
            </a:pPr>
            <a:fld id="{6A7C5893-520F-4B8C-85B1-8E6CCFC28006}" type="slidenum">
              <a:rPr lang="fr-FR" sz="1200" b="1">
                <a:solidFill>
                  <a:prstClr val="white"/>
                </a:solidFill>
                <a:latin typeface="Century Gothic" pitchFamily="34" charset="0"/>
              </a:rPr>
              <a:pPr algn="r">
                <a:defRPr/>
              </a:pPr>
              <a:t>4</a:t>
            </a:fld>
            <a:endParaRPr lang="fr-FR" sz="1200" b="1" dirty="0">
              <a:solidFill>
                <a:prstClr val="white"/>
              </a:solidFill>
              <a:latin typeface="Century Gothic" pitchFamily="34" charset="0"/>
            </a:endParaRPr>
          </a:p>
        </p:txBody>
      </p:sp>
      <p:sp>
        <p:nvSpPr>
          <p:cNvPr id="86" name="Rectangle 85"/>
          <p:cNvSpPr/>
          <p:nvPr/>
        </p:nvSpPr>
        <p:spPr>
          <a:xfrm>
            <a:off x="1872094" y="6025278"/>
            <a:ext cx="373820" cy="369332"/>
          </a:xfrm>
          <a:prstGeom prst="rect">
            <a:avLst/>
          </a:prstGeom>
        </p:spPr>
        <p:txBody>
          <a:bodyPr wrap="none">
            <a:spAutoFit/>
          </a:bodyPr>
          <a:lstStyle/>
          <a:p>
            <a:pPr algn="ctr"/>
            <a:r>
              <a:rPr lang="fr-FR" dirty="0">
                <a:solidFill>
                  <a:prstClr val="white"/>
                </a:solidFill>
              </a:rPr>
              <a:t>IV</a:t>
            </a:r>
          </a:p>
        </p:txBody>
      </p:sp>
      <p:sp>
        <p:nvSpPr>
          <p:cNvPr id="52" name="Rectangle 51"/>
          <p:cNvSpPr/>
          <p:nvPr/>
        </p:nvSpPr>
        <p:spPr>
          <a:xfrm>
            <a:off x="667489" y="892967"/>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prstClr val="white"/>
                </a:solidFill>
                <a:latin typeface="Century Gothic" pitchFamily="34" charset="0"/>
              </a:rPr>
              <a:t>II</a:t>
            </a:r>
          </a:p>
        </p:txBody>
      </p:sp>
      <p:grpSp>
        <p:nvGrpSpPr>
          <p:cNvPr id="3" name="Groupe 2">
            <a:extLst>
              <a:ext uri="{FF2B5EF4-FFF2-40B4-BE49-F238E27FC236}">
                <a16:creationId xmlns:a16="http://schemas.microsoft.com/office/drawing/2014/main" id="{975BFAEF-5D51-BA71-2F01-48FE93CF5241}"/>
              </a:ext>
            </a:extLst>
          </p:cNvPr>
          <p:cNvGrpSpPr/>
          <p:nvPr/>
        </p:nvGrpSpPr>
        <p:grpSpPr>
          <a:xfrm>
            <a:off x="3090016" y="2416674"/>
            <a:ext cx="6011967" cy="1383374"/>
            <a:chOff x="2606890" y="2132199"/>
            <a:chExt cx="3430150" cy="299253"/>
          </a:xfrm>
        </p:grpSpPr>
        <p:sp>
          <p:nvSpPr>
            <p:cNvPr id="48" name="Rectangle 47"/>
            <p:cNvSpPr/>
            <p:nvPr/>
          </p:nvSpPr>
          <p:spPr>
            <a:xfrm rot="16200000" flipV="1">
              <a:off x="4094504"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53" name="Rectangle 52"/>
            <p:cNvSpPr/>
            <p:nvPr/>
          </p:nvSpPr>
          <p:spPr>
            <a:xfrm>
              <a:off x="2689776" y="2198427"/>
              <a:ext cx="3347264" cy="233025"/>
            </a:xfrm>
            <a:prstGeom prst="rect">
              <a:avLst/>
            </a:prstGeom>
          </p:spPr>
          <p:txBody>
            <a:bodyPr wrap="square">
              <a:spAutoFit/>
            </a:bodyPr>
            <a:lstStyle/>
            <a:p>
              <a:r>
                <a:rPr lang="fr-FR" sz="3200" dirty="0">
                  <a:solidFill>
                    <a:prstClr val="white"/>
                  </a:solidFill>
                  <a:latin typeface="Century Gothic" pitchFamily="34" charset="0"/>
                </a:rPr>
                <a:t>Cadre général de l’étude:</a:t>
              </a:r>
              <a:br>
                <a:rPr lang="fr-FR" sz="3200" dirty="0">
                  <a:solidFill>
                    <a:prstClr val="white"/>
                  </a:solidFill>
                  <a:latin typeface="Century Gothic" pitchFamily="34" charset="0"/>
                </a:rPr>
              </a:br>
              <a:endParaRPr lang="fr-FR" sz="3200" dirty="0">
                <a:solidFill>
                  <a:prstClr val="white"/>
                </a:solidFill>
                <a:latin typeface="Century Gothic" pitchFamily="34" charset="0"/>
              </a:endParaRPr>
            </a:p>
          </p:txBody>
        </p:sp>
      </p:grpSp>
      <p:sp>
        <p:nvSpPr>
          <p:cNvPr id="55" name="Rectangle 7"/>
          <p:cNvSpPr>
            <a:spLocks noChangeArrowheads="1"/>
          </p:cNvSpPr>
          <p:nvPr/>
        </p:nvSpPr>
        <p:spPr bwMode="gray">
          <a:xfrm>
            <a:off x="1487996" y="605227"/>
            <a:ext cx="9144000" cy="45719"/>
          </a:xfrm>
          <a:prstGeom prst="rect">
            <a:avLst/>
          </a:prstGeom>
          <a:solidFill>
            <a:schemeClr val="bg1">
              <a:lumMod val="65000"/>
            </a:schemeClr>
          </a:solidFill>
          <a:ln w="3175">
            <a:solidFill>
              <a:schemeClr val="bg1">
                <a:lumMod val="75000"/>
              </a:schemeClr>
            </a:solidFill>
            <a:miter lim="800000"/>
            <a:headEnd/>
            <a:tailEnd/>
          </a:ln>
          <a:effectLst/>
        </p:spPr>
        <p:txBody>
          <a:bodyPr wrap="none" anchor="ctr"/>
          <a:lstStyle/>
          <a:p>
            <a:endParaRPr lang="fr-FR" dirty="0">
              <a:ln w="6350">
                <a:solidFill>
                  <a:prstClr val="black"/>
                </a:solidFill>
              </a:ln>
              <a:solidFill>
                <a:prstClr val="black"/>
              </a:solidFill>
            </a:endParaRPr>
          </a:p>
        </p:txBody>
      </p:sp>
      <p:sp>
        <p:nvSpPr>
          <p:cNvPr id="54" name="Espace réservé du numéro de diapositive 17"/>
          <p:cNvSpPr txBox="1">
            <a:spLocks/>
          </p:cNvSpPr>
          <p:nvPr/>
        </p:nvSpPr>
        <p:spPr>
          <a:xfrm>
            <a:off x="5959529" y="6479710"/>
            <a:ext cx="360040" cy="476250"/>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fr-FR" sz="1600" b="1" dirty="0">
                <a:solidFill>
                  <a:prstClr val="white"/>
                </a:solidFill>
                <a:latin typeface="Century Gothic" panose="020B0502020202020204" pitchFamily="34" charset="0"/>
              </a:rPr>
              <a:t>2</a:t>
            </a:r>
          </a:p>
        </p:txBody>
      </p:sp>
      <p:pic>
        <p:nvPicPr>
          <p:cNvPr id="57" name="Image 56"/>
          <p:cNvPicPr/>
          <p:nvPr/>
        </p:nvPicPr>
        <p:blipFill>
          <a:blip r:embed="rId3" cstate="print">
            <a:extLst>
              <a:ext uri="{28A0092B-C50C-407E-A947-70E740481C1C}">
                <a14:useLocalDpi xmlns:a14="http://schemas.microsoft.com/office/drawing/2010/main" val="0"/>
              </a:ext>
            </a:extLst>
          </a:blip>
          <a:stretch>
            <a:fillRect/>
          </a:stretch>
        </p:blipFill>
        <p:spPr bwMode="auto">
          <a:xfrm>
            <a:off x="956561" y="6375020"/>
            <a:ext cx="429969" cy="467592"/>
          </a:xfrm>
          <a:prstGeom prst="rect">
            <a:avLst/>
          </a:prstGeom>
          <a:noFill/>
        </p:spPr>
      </p:pic>
      <p:sp>
        <p:nvSpPr>
          <p:cNvPr id="66" name="Rectangle 9">
            <a:extLst>
              <a:ext uri="{FF2B5EF4-FFF2-40B4-BE49-F238E27FC236}">
                <a16:creationId xmlns:a16="http://schemas.microsoft.com/office/drawing/2014/main" id="{B5BB449C-59E4-4DB7-888B-95E21B67C0D4}"/>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spTree>
    <p:extLst>
      <p:ext uri="{BB962C8B-B14F-4D97-AF65-F5344CB8AC3E}">
        <p14:creationId xmlns:p14="http://schemas.microsoft.com/office/powerpoint/2010/main" val="40770218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0"/>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Google Shape;201;p5"/>
          <p:cNvSpPr txBox="1">
            <a:spLocks noGrp="1"/>
          </p:cNvSpPr>
          <p:nvPr>
            <p:ph type="title"/>
          </p:nvPr>
        </p:nvSpPr>
        <p:spPr>
          <a:xfrm>
            <a:off x="804672" y="802955"/>
            <a:ext cx="4766330" cy="1454051"/>
          </a:xfrm>
          <a:prstGeom prst="rect">
            <a:avLst/>
          </a:prstGeom>
        </p:spPr>
        <p:txBody>
          <a:bodyPr spcFirstLastPara="1" lIns="91425" tIns="45700" rIns="91425" bIns="45700" anchorCtr="0">
            <a:normAutofit/>
          </a:bodyPr>
          <a:lstStyle/>
          <a:p>
            <a:pPr marL="0" lvl="0" indent="0" rtl="0">
              <a:spcBef>
                <a:spcPts val="0"/>
              </a:spcBef>
              <a:spcAft>
                <a:spcPts val="0"/>
              </a:spcAft>
              <a:buClr>
                <a:schemeClr val="dk1"/>
              </a:buClr>
              <a:buSzPts val="4000"/>
              <a:buFont typeface="Times New Roman"/>
              <a:buNone/>
            </a:pPr>
            <a:r>
              <a:rPr lang="fr-FR" sz="3600" dirty="0">
                <a:solidFill>
                  <a:schemeClr val="tx1"/>
                </a:solidFill>
                <a:latin typeface="Times New Roman"/>
                <a:ea typeface="Times New Roman"/>
                <a:cs typeface="Times New Roman"/>
                <a:sym typeface="Times New Roman"/>
              </a:rPr>
              <a:t>Organisme d’accueil</a:t>
            </a:r>
            <a:endParaRPr lang="fr-FR" sz="3600" dirty="0">
              <a:solidFill>
                <a:schemeClr val="tx1"/>
              </a:solidFill>
            </a:endParaRPr>
          </a:p>
        </p:txBody>
      </p:sp>
      <p:sp>
        <p:nvSpPr>
          <p:cNvPr id="202" name="Google Shape;202;p5"/>
          <p:cNvSpPr txBox="1">
            <a:spLocks noGrp="1"/>
          </p:cNvSpPr>
          <p:nvPr>
            <p:ph type="body" idx="1"/>
          </p:nvPr>
        </p:nvSpPr>
        <p:spPr>
          <a:xfrm>
            <a:off x="804672" y="2421683"/>
            <a:ext cx="4765949" cy="3353476"/>
          </a:xfrm>
          <a:prstGeom prst="rect">
            <a:avLst/>
          </a:prstGeom>
        </p:spPr>
        <p:txBody>
          <a:bodyPr spcFirstLastPara="1" lIns="91425" tIns="45700" rIns="91425" bIns="45700" anchor="t" anchorCtr="0">
            <a:normAutofit/>
          </a:bodyPr>
          <a:lstStyle/>
          <a:p>
            <a:pPr marL="228600" lvl="0" indent="-120650" rtl="0">
              <a:spcBef>
                <a:spcPts val="1000"/>
              </a:spcBef>
              <a:spcAft>
                <a:spcPts val="0"/>
              </a:spcAft>
              <a:buClr>
                <a:schemeClr val="dk1"/>
              </a:buClr>
              <a:buSzPts val="1700"/>
              <a:buNone/>
            </a:pPr>
            <a:r>
              <a:rPr lang="fr-FR" sz="1800" dirty="0">
                <a:solidFill>
                  <a:schemeClr val="tx1"/>
                </a:solidFill>
              </a:rPr>
              <a:t>  L'Université Mohammed VI Polytechnique (UM6P) est un établissement d'enseignement et de recherche innovant, particulièrement renommé pour son département d'informatique qui joue un rôle de premier plan dans la recherche avancée en matière d'apprentissage automatique et d'intelligence artificielle.</a:t>
            </a:r>
          </a:p>
          <a:p>
            <a:pPr marL="228600" lvl="0" indent="-120650" rtl="0">
              <a:spcBef>
                <a:spcPts val="1000"/>
              </a:spcBef>
              <a:spcAft>
                <a:spcPts val="0"/>
              </a:spcAft>
              <a:buClr>
                <a:schemeClr val="dk1"/>
              </a:buClr>
              <a:buSzPts val="1700"/>
              <a:buNone/>
            </a:pPr>
            <a:endParaRPr lang="fr-FR" sz="1800" dirty="0">
              <a:solidFill>
                <a:schemeClr val="tx2"/>
              </a:solidFill>
            </a:endParaRPr>
          </a:p>
        </p:txBody>
      </p:sp>
      <p:grpSp>
        <p:nvGrpSpPr>
          <p:cNvPr id="2059" name="Group 2058">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2060" name="Freeform: Shape 2059">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Freeform: Shape 2060">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Freeform: Shape 2061">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Freeform: Shape 2062">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50" name="Picture 2" descr="Mohammed VI Polytechnic University - Wikipedia">
            <a:extLst>
              <a:ext uri="{FF2B5EF4-FFF2-40B4-BE49-F238E27FC236}">
                <a16:creationId xmlns:a16="http://schemas.microsoft.com/office/drawing/2014/main" id="{3DFC0FD3-EFD6-FD46-AC6E-4CEED749CDD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08392" y="2915384"/>
            <a:ext cx="4142232" cy="1950775"/>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e 14">
            <a:extLst>
              <a:ext uri="{FF2B5EF4-FFF2-40B4-BE49-F238E27FC236}">
                <a16:creationId xmlns:a16="http://schemas.microsoft.com/office/drawing/2014/main" id="{526E8ADE-687B-B617-B13F-729C349C5888}"/>
              </a:ext>
            </a:extLst>
          </p:cNvPr>
          <p:cNvGrpSpPr/>
          <p:nvPr/>
        </p:nvGrpSpPr>
        <p:grpSpPr>
          <a:xfrm>
            <a:off x="245217" y="257836"/>
            <a:ext cx="3869584" cy="746692"/>
            <a:chOff x="2606890" y="2132199"/>
            <a:chExt cx="3430150" cy="305415"/>
          </a:xfrm>
        </p:grpSpPr>
        <p:sp>
          <p:nvSpPr>
            <p:cNvPr id="16" name="Rectangle 15">
              <a:extLst>
                <a:ext uri="{FF2B5EF4-FFF2-40B4-BE49-F238E27FC236}">
                  <a16:creationId xmlns:a16="http://schemas.microsoft.com/office/drawing/2014/main" id="{5872DA10-B9F6-2510-677B-FC70096CC20F}"/>
                </a:ext>
              </a:extLst>
            </p:cNvPr>
            <p:cNvSpPr/>
            <p:nvPr/>
          </p:nvSpPr>
          <p:spPr>
            <a:xfrm rot="16200000" flipV="1">
              <a:off x="4094504"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17" name="Rectangle 16">
              <a:extLst>
                <a:ext uri="{FF2B5EF4-FFF2-40B4-BE49-F238E27FC236}">
                  <a16:creationId xmlns:a16="http://schemas.microsoft.com/office/drawing/2014/main" id="{59587A93-5631-AA6E-A8A9-7D22DDB71A90}"/>
                </a:ext>
              </a:extLst>
            </p:cNvPr>
            <p:cNvSpPr/>
            <p:nvPr/>
          </p:nvSpPr>
          <p:spPr>
            <a:xfrm>
              <a:off x="2689776" y="2198427"/>
              <a:ext cx="3347264" cy="239187"/>
            </a:xfrm>
            <a:prstGeom prst="rect">
              <a:avLst/>
            </a:prstGeom>
          </p:spPr>
          <p:txBody>
            <a:bodyPr wrap="square">
              <a:spAutoFit/>
            </a:bodyPr>
            <a:lstStyle/>
            <a:p>
              <a:r>
                <a:rPr lang="fr-FR" sz="1600" dirty="0">
                  <a:solidFill>
                    <a:prstClr val="white"/>
                  </a:solidFill>
                  <a:latin typeface="Century Gothic" pitchFamily="34" charset="0"/>
                </a:rPr>
                <a:t>Cadre général de l’étude:</a:t>
              </a:r>
              <a:br>
                <a:rPr lang="fr-FR" sz="1600" dirty="0">
                  <a:solidFill>
                    <a:prstClr val="white"/>
                  </a:solidFill>
                  <a:latin typeface="Century Gothic" pitchFamily="34" charset="0"/>
                </a:rPr>
              </a:br>
              <a:endParaRPr lang="fr-FR" sz="1600" dirty="0">
                <a:solidFill>
                  <a:prstClr val="white"/>
                </a:solidFill>
                <a:latin typeface="Century Gothic" pitchFamily="34" charset="0"/>
              </a:endParaRPr>
            </a:p>
          </p:txBody>
        </p:sp>
      </p:grpSp>
      <p:sp>
        <p:nvSpPr>
          <p:cNvPr id="39" name="Rectangle 38">
            <a:extLst>
              <a:ext uri="{FF2B5EF4-FFF2-40B4-BE49-F238E27FC236}">
                <a16:creationId xmlns:a16="http://schemas.microsoft.com/office/drawing/2014/main" id="{D8DF1DE2-A561-FABE-3E74-E3EEC759316B}"/>
              </a:ext>
            </a:extLst>
          </p:cNvPr>
          <p:cNvSpPr/>
          <p:nvPr/>
        </p:nvSpPr>
        <p:spPr>
          <a:xfrm>
            <a:off x="4007021" y="253504"/>
            <a:ext cx="1202525" cy="687046"/>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e 20">
            <a:extLst>
              <a:ext uri="{FF2B5EF4-FFF2-40B4-BE49-F238E27FC236}">
                <a16:creationId xmlns:a16="http://schemas.microsoft.com/office/drawing/2014/main" id="{F75A8353-D952-9479-8296-0B3D30E48F22}"/>
              </a:ext>
            </a:extLst>
          </p:cNvPr>
          <p:cNvGrpSpPr/>
          <p:nvPr/>
        </p:nvGrpSpPr>
        <p:grpSpPr>
          <a:xfrm>
            <a:off x="3996790" y="257834"/>
            <a:ext cx="1266746" cy="687045"/>
            <a:chOff x="2606890" y="2132199"/>
            <a:chExt cx="3430150" cy="281018"/>
          </a:xfrm>
          <a:noFill/>
        </p:grpSpPr>
        <p:sp>
          <p:nvSpPr>
            <p:cNvPr id="22" name="Rectangle 21">
              <a:extLst>
                <a:ext uri="{FF2B5EF4-FFF2-40B4-BE49-F238E27FC236}">
                  <a16:creationId xmlns:a16="http://schemas.microsoft.com/office/drawing/2014/main" id="{02005E32-1570-C165-B806-8A9CD14EC6EE}"/>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23" name="Rectangle 22">
              <a:extLst>
                <a:ext uri="{FF2B5EF4-FFF2-40B4-BE49-F238E27FC236}">
                  <a16:creationId xmlns:a16="http://schemas.microsoft.com/office/drawing/2014/main" id="{E5492EEC-1659-4D5F-8588-EF0023DEC2F0}"/>
                </a:ext>
              </a:extLst>
            </p:cNvPr>
            <p:cNvSpPr/>
            <p:nvPr/>
          </p:nvSpPr>
          <p:spPr>
            <a:xfrm>
              <a:off x="2689777" y="2198427"/>
              <a:ext cx="3347263" cy="188832"/>
            </a:xfrm>
            <a:prstGeom prst="rect">
              <a:avLst/>
            </a:prstGeom>
            <a:grpFill/>
            <a:ln>
              <a:noFill/>
            </a:ln>
          </p:spPr>
          <p:txBody>
            <a:bodyPr wrap="square">
              <a:spAutoFit/>
            </a:bodyPr>
            <a:lstStyle/>
            <a:p>
              <a:r>
                <a:rPr lang="fr-FR" sz="1200" dirty="0">
                  <a:solidFill>
                    <a:schemeClr val="bg1"/>
                  </a:solidFill>
                  <a:latin typeface="Century Gothic" pitchFamily="34" charset="0"/>
                </a:rPr>
                <a:t>Organisme d’accueil</a:t>
              </a:r>
            </a:p>
          </p:txBody>
        </p:sp>
      </p:grpSp>
      <p:grpSp>
        <p:nvGrpSpPr>
          <p:cNvPr id="30" name="Groupe 29">
            <a:extLst>
              <a:ext uri="{FF2B5EF4-FFF2-40B4-BE49-F238E27FC236}">
                <a16:creationId xmlns:a16="http://schemas.microsoft.com/office/drawing/2014/main" id="{6D7B19D1-1A92-187D-8AC7-674CD212FC26}"/>
              </a:ext>
            </a:extLst>
          </p:cNvPr>
          <p:cNvGrpSpPr/>
          <p:nvPr/>
        </p:nvGrpSpPr>
        <p:grpSpPr>
          <a:xfrm>
            <a:off x="5294147" y="257834"/>
            <a:ext cx="1266746" cy="687045"/>
            <a:chOff x="2606890" y="2132199"/>
            <a:chExt cx="3430150" cy="281018"/>
          </a:xfrm>
          <a:noFill/>
        </p:grpSpPr>
        <p:sp>
          <p:nvSpPr>
            <p:cNvPr id="31" name="Rectangle 30">
              <a:extLst>
                <a:ext uri="{FF2B5EF4-FFF2-40B4-BE49-F238E27FC236}">
                  <a16:creationId xmlns:a16="http://schemas.microsoft.com/office/drawing/2014/main" id="{EBD4A0D8-7975-BBB1-7131-3730F4E73CDA}"/>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32" name="Rectangle 31">
              <a:extLst>
                <a:ext uri="{FF2B5EF4-FFF2-40B4-BE49-F238E27FC236}">
                  <a16:creationId xmlns:a16="http://schemas.microsoft.com/office/drawing/2014/main" id="{5A9227AA-B2E0-A2A8-3526-E9B2D5D88A97}"/>
                </a:ext>
              </a:extLst>
            </p:cNvPr>
            <p:cNvSpPr/>
            <p:nvPr/>
          </p:nvSpPr>
          <p:spPr>
            <a:xfrm>
              <a:off x="2689777" y="2198427"/>
              <a:ext cx="3347263" cy="188832"/>
            </a:xfrm>
            <a:prstGeom prst="rect">
              <a:avLst/>
            </a:prstGeom>
            <a:grpFill/>
            <a:ln>
              <a:noFill/>
            </a:ln>
          </p:spPr>
          <p:txBody>
            <a:bodyPr wrap="square">
              <a:spAutoFit/>
            </a:bodyPr>
            <a:lstStyle/>
            <a:p>
              <a:r>
                <a:rPr lang="fr-FR" sz="1200" dirty="0">
                  <a:solidFill>
                    <a:schemeClr val="tx1"/>
                  </a:solidFill>
                  <a:latin typeface="Century Gothic" pitchFamily="34" charset="0"/>
                </a:rPr>
                <a:t>Contexte du projet</a:t>
              </a:r>
            </a:p>
          </p:txBody>
        </p:sp>
      </p:grpSp>
      <p:grpSp>
        <p:nvGrpSpPr>
          <p:cNvPr id="33" name="Groupe 32">
            <a:extLst>
              <a:ext uri="{FF2B5EF4-FFF2-40B4-BE49-F238E27FC236}">
                <a16:creationId xmlns:a16="http://schemas.microsoft.com/office/drawing/2014/main" id="{CDCAD9CF-38D7-1115-2622-0BF9CF3232CD}"/>
              </a:ext>
            </a:extLst>
          </p:cNvPr>
          <p:cNvGrpSpPr/>
          <p:nvPr/>
        </p:nvGrpSpPr>
        <p:grpSpPr>
          <a:xfrm>
            <a:off x="6595024" y="257835"/>
            <a:ext cx="1266746" cy="687045"/>
            <a:chOff x="2606890" y="2132199"/>
            <a:chExt cx="3430150" cy="281018"/>
          </a:xfrm>
          <a:noFill/>
        </p:grpSpPr>
        <p:sp>
          <p:nvSpPr>
            <p:cNvPr id="34" name="Rectangle 33">
              <a:extLst>
                <a:ext uri="{FF2B5EF4-FFF2-40B4-BE49-F238E27FC236}">
                  <a16:creationId xmlns:a16="http://schemas.microsoft.com/office/drawing/2014/main" id="{8719B5AD-9672-6983-30C3-BE4AF44E80B7}"/>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35" name="Rectangle 34">
              <a:extLst>
                <a:ext uri="{FF2B5EF4-FFF2-40B4-BE49-F238E27FC236}">
                  <a16:creationId xmlns:a16="http://schemas.microsoft.com/office/drawing/2014/main" id="{FD537ADC-F318-57F3-7899-33EE346C21DF}"/>
                </a:ext>
              </a:extLst>
            </p:cNvPr>
            <p:cNvSpPr/>
            <p:nvPr/>
          </p:nvSpPr>
          <p:spPr>
            <a:xfrm>
              <a:off x="2689777" y="2198427"/>
              <a:ext cx="3347263" cy="107005"/>
            </a:xfrm>
            <a:prstGeom prst="rect">
              <a:avLst/>
            </a:prstGeom>
            <a:grpFill/>
            <a:ln>
              <a:noFill/>
            </a:ln>
          </p:spPr>
          <p:txBody>
            <a:bodyPr wrap="square">
              <a:spAutoFit/>
            </a:bodyPr>
            <a:lstStyle/>
            <a:p>
              <a:r>
                <a:rPr lang="fr-FR" sz="1100" dirty="0">
                  <a:solidFill>
                    <a:schemeClr val="tx1"/>
                  </a:solidFill>
                  <a:latin typeface="Century Gothic" pitchFamily="34" charset="0"/>
                </a:rPr>
                <a:t>Problématique</a:t>
              </a:r>
            </a:p>
          </p:txBody>
        </p:sp>
      </p:grpSp>
      <p:grpSp>
        <p:nvGrpSpPr>
          <p:cNvPr id="36" name="Groupe 35">
            <a:extLst>
              <a:ext uri="{FF2B5EF4-FFF2-40B4-BE49-F238E27FC236}">
                <a16:creationId xmlns:a16="http://schemas.microsoft.com/office/drawing/2014/main" id="{516BAE7E-0963-BB13-CFB4-32C4F7F3B281}"/>
              </a:ext>
            </a:extLst>
          </p:cNvPr>
          <p:cNvGrpSpPr/>
          <p:nvPr/>
        </p:nvGrpSpPr>
        <p:grpSpPr>
          <a:xfrm>
            <a:off x="7888876" y="257834"/>
            <a:ext cx="1266746" cy="687045"/>
            <a:chOff x="2606890" y="2132199"/>
            <a:chExt cx="3430150" cy="281018"/>
          </a:xfrm>
          <a:noFill/>
        </p:grpSpPr>
        <p:sp>
          <p:nvSpPr>
            <p:cNvPr id="37" name="Rectangle 36">
              <a:extLst>
                <a:ext uri="{FF2B5EF4-FFF2-40B4-BE49-F238E27FC236}">
                  <a16:creationId xmlns:a16="http://schemas.microsoft.com/office/drawing/2014/main" id="{24FE2C3D-5E56-4E43-5420-895704405FA0}"/>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38" name="Rectangle 37">
              <a:extLst>
                <a:ext uri="{FF2B5EF4-FFF2-40B4-BE49-F238E27FC236}">
                  <a16:creationId xmlns:a16="http://schemas.microsoft.com/office/drawing/2014/main" id="{0137E1DB-DDA6-5C63-59FA-F062BD53852B}"/>
                </a:ext>
              </a:extLst>
            </p:cNvPr>
            <p:cNvSpPr/>
            <p:nvPr/>
          </p:nvSpPr>
          <p:spPr>
            <a:xfrm>
              <a:off x="2689777" y="2198427"/>
              <a:ext cx="3347263" cy="188832"/>
            </a:xfrm>
            <a:prstGeom prst="rect">
              <a:avLst/>
            </a:prstGeom>
            <a:grpFill/>
            <a:ln>
              <a:noFill/>
            </a:ln>
          </p:spPr>
          <p:txBody>
            <a:bodyPr wrap="square">
              <a:spAutoFit/>
            </a:bodyPr>
            <a:lstStyle/>
            <a:p>
              <a:r>
                <a:rPr lang="fr-FR" sz="1200" dirty="0">
                  <a:solidFill>
                    <a:schemeClr val="tx1"/>
                  </a:solidFill>
                  <a:latin typeface="Century Gothic" pitchFamily="34" charset="0"/>
                </a:rPr>
                <a:t>Objectifs du projet</a:t>
              </a:r>
            </a:p>
          </p:txBody>
        </p:sp>
      </p:grpSp>
      <p:sp>
        <p:nvSpPr>
          <p:cNvPr id="41" name="Espace réservé du numéro de diapositive 40">
            <a:extLst>
              <a:ext uri="{FF2B5EF4-FFF2-40B4-BE49-F238E27FC236}">
                <a16:creationId xmlns:a16="http://schemas.microsoft.com/office/drawing/2014/main" id="{388266F4-75A0-EFA0-5514-CCB6E7341E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5</a:t>
            </a:fld>
            <a:endParaRPr lang="fr-FR"/>
          </a:p>
        </p:txBody>
      </p:sp>
      <p:sp>
        <p:nvSpPr>
          <p:cNvPr id="42" name="Rectangle 9">
            <a:extLst>
              <a:ext uri="{FF2B5EF4-FFF2-40B4-BE49-F238E27FC236}">
                <a16:creationId xmlns:a16="http://schemas.microsoft.com/office/drawing/2014/main" id="{3BEAD6CA-D5C2-CE7F-CC4D-05452E955133}"/>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0"/>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59" name="Group 2058">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2060" name="Freeform: Shape 2059">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Freeform: Shape 2060">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Freeform: Shape 2061">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Freeform: Shape 2062">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e 14">
            <a:extLst>
              <a:ext uri="{FF2B5EF4-FFF2-40B4-BE49-F238E27FC236}">
                <a16:creationId xmlns:a16="http://schemas.microsoft.com/office/drawing/2014/main" id="{526E8ADE-687B-B617-B13F-729C349C5888}"/>
              </a:ext>
            </a:extLst>
          </p:cNvPr>
          <p:cNvGrpSpPr/>
          <p:nvPr/>
        </p:nvGrpSpPr>
        <p:grpSpPr>
          <a:xfrm>
            <a:off x="245217" y="257836"/>
            <a:ext cx="3869584" cy="746692"/>
            <a:chOff x="2606890" y="2132199"/>
            <a:chExt cx="3430150" cy="305415"/>
          </a:xfrm>
        </p:grpSpPr>
        <p:sp>
          <p:nvSpPr>
            <p:cNvPr id="16" name="Rectangle 15">
              <a:extLst>
                <a:ext uri="{FF2B5EF4-FFF2-40B4-BE49-F238E27FC236}">
                  <a16:creationId xmlns:a16="http://schemas.microsoft.com/office/drawing/2014/main" id="{5872DA10-B9F6-2510-677B-FC70096CC20F}"/>
                </a:ext>
              </a:extLst>
            </p:cNvPr>
            <p:cNvSpPr/>
            <p:nvPr/>
          </p:nvSpPr>
          <p:spPr>
            <a:xfrm rot="16200000" flipV="1">
              <a:off x="4094504"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17" name="Rectangle 16">
              <a:extLst>
                <a:ext uri="{FF2B5EF4-FFF2-40B4-BE49-F238E27FC236}">
                  <a16:creationId xmlns:a16="http://schemas.microsoft.com/office/drawing/2014/main" id="{59587A93-5631-AA6E-A8A9-7D22DDB71A90}"/>
                </a:ext>
              </a:extLst>
            </p:cNvPr>
            <p:cNvSpPr/>
            <p:nvPr/>
          </p:nvSpPr>
          <p:spPr>
            <a:xfrm>
              <a:off x="2689776" y="2198427"/>
              <a:ext cx="3347264" cy="239187"/>
            </a:xfrm>
            <a:prstGeom prst="rect">
              <a:avLst/>
            </a:prstGeom>
          </p:spPr>
          <p:txBody>
            <a:bodyPr wrap="square">
              <a:spAutoFit/>
            </a:bodyPr>
            <a:lstStyle/>
            <a:p>
              <a:r>
                <a:rPr lang="fr-FR" sz="1600" dirty="0">
                  <a:solidFill>
                    <a:prstClr val="white"/>
                  </a:solidFill>
                  <a:latin typeface="Century Gothic" pitchFamily="34" charset="0"/>
                </a:rPr>
                <a:t>Cadre général de l’étude:</a:t>
              </a:r>
              <a:br>
                <a:rPr lang="fr-FR" sz="1600" dirty="0">
                  <a:solidFill>
                    <a:prstClr val="white"/>
                  </a:solidFill>
                  <a:latin typeface="Century Gothic" pitchFamily="34" charset="0"/>
                </a:rPr>
              </a:br>
              <a:endParaRPr lang="fr-FR" sz="1600" dirty="0">
                <a:solidFill>
                  <a:prstClr val="white"/>
                </a:solidFill>
                <a:latin typeface="Century Gothic" pitchFamily="34" charset="0"/>
              </a:endParaRPr>
            </a:p>
          </p:txBody>
        </p:sp>
      </p:grpSp>
      <p:sp>
        <p:nvSpPr>
          <p:cNvPr id="39" name="Rectangle 38">
            <a:extLst>
              <a:ext uri="{FF2B5EF4-FFF2-40B4-BE49-F238E27FC236}">
                <a16:creationId xmlns:a16="http://schemas.microsoft.com/office/drawing/2014/main" id="{D8DF1DE2-A561-FABE-3E74-E3EEC759316B}"/>
              </a:ext>
            </a:extLst>
          </p:cNvPr>
          <p:cNvSpPr/>
          <p:nvPr/>
        </p:nvSpPr>
        <p:spPr>
          <a:xfrm>
            <a:off x="5297652" y="257013"/>
            <a:ext cx="1202525" cy="687046"/>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e 20">
            <a:extLst>
              <a:ext uri="{FF2B5EF4-FFF2-40B4-BE49-F238E27FC236}">
                <a16:creationId xmlns:a16="http://schemas.microsoft.com/office/drawing/2014/main" id="{F75A8353-D952-9479-8296-0B3D30E48F22}"/>
              </a:ext>
            </a:extLst>
          </p:cNvPr>
          <p:cNvGrpSpPr/>
          <p:nvPr/>
        </p:nvGrpSpPr>
        <p:grpSpPr>
          <a:xfrm>
            <a:off x="3996790" y="257834"/>
            <a:ext cx="1266746" cy="687045"/>
            <a:chOff x="2606890" y="2132199"/>
            <a:chExt cx="3430150" cy="281018"/>
          </a:xfrm>
          <a:noFill/>
        </p:grpSpPr>
        <p:sp>
          <p:nvSpPr>
            <p:cNvPr id="22" name="Rectangle 21">
              <a:extLst>
                <a:ext uri="{FF2B5EF4-FFF2-40B4-BE49-F238E27FC236}">
                  <a16:creationId xmlns:a16="http://schemas.microsoft.com/office/drawing/2014/main" id="{02005E32-1570-C165-B806-8A9CD14EC6EE}"/>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23" name="Rectangle 22">
              <a:extLst>
                <a:ext uri="{FF2B5EF4-FFF2-40B4-BE49-F238E27FC236}">
                  <a16:creationId xmlns:a16="http://schemas.microsoft.com/office/drawing/2014/main" id="{E5492EEC-1659-4D5F-8588-EF0023DEC2F0}"/>
                </a:ext>
              </a:extLst>
            </p:cNvPr>
            <p:cNvSpPr/>
            <p:nvPr/>
          </p:nvSpPr>
          <p:spPr>
            <a:xfrm>
              <a:off x="2689777" y="2198427"/>
              <a:ext cx="3347263" cy="188832"/>
            </a:xfrm>
            <a:prstGeom prst="rect">
              <a:avLst/>
            </a:prstGeom>
            <a:grpFill/>
            <a:ln>
              <a:noFill/>
            </a:ln>
          </p:spPr>
          <p:txBody>
            <a:bodyPr wrap="square">
              <a:spAutoFit/>
            </a:bodyPr>
            <a:lstStyle/>
            <a:p>
              <a:r>
                <a:rPr lang="fr-FR" sz="1200" dirty="0">
                  <a:solidFill>
                    <a:schemeClr val="tx1"/>
                  </a:solidFill>
                  <a:latin typeface="Century Gothic" pitchFamily="34" charset="0"/>
                </a:rPr>
                <a:t>Organisme d’accueil</a:t>
              </a:r>
            </a:p>
          </p:txBody>
        </p:sp>
      </p:grpSp>
      <p:grpSp>
        <p:nvGrpSpPr>
          <p:cNvPr id="30" name="Groupe 29">
            <a:extLst>
              <a:ext uri="{FF2B5EF4-FFF2-40B4-BE49-F238E27FC236}">
                <a16:creationId xmlns:a16="http://schemas.microsoft.com/office/drawing/2014/main" id="{6D7B19D1-1A92-187D-8AC7-674CD212FC26}"/>
              </a:ext>
            </a:extLst>
          </p:cNvPr>
          <p:cNvGrpSpPr/>
          <p:nvPr/>
        </p:nvGrpSpPr>
        <p:grpSpPr>
          <a:xfrm>
            <a:off x="5294147" y="257834"/>
            <a:ext cx="1266746" cy="687045"/>
            <a:chOff x="2606890" y="2132199"/>
            <a:chExt cx="3430150" cy="281018"/>
          </a:xfrm>
          <a:noFill/>
        </p:grpSpPr>
        <p:sp>
          <p:nvSpPr>
            <p:cNvPr id="31" name="Rectangle 30">
              <a:extLst>
                <a:ext uri="{FF2B5EF4-FFF2-40B4-BE49-F238E27FC236}">
                  <a16:creationId xmlns:a16="http://schemas.microsoft.com/office/drawing/2014/main" id="{EBD4A0D8-7975-BBB1-7131-3730F4E73CDA}"/>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32" name="Rectangle 31">
              <a:extLst>
                <a:ext uri="{FF2B5EF4-FFF2-40B4-BE49-F238E27FC236}">
                  <a16:creationId xmlns:a16="http://schemas.microsoft.com/office/drawing/2014/main" id="{5A9227AA-B2E0-A2A8-3526-E9B2D5D88A97}"/>
                </a:ext>
              </a:extLst>
            </p:cNvPr>
            <p:cNvSpPr/>
            <p:nvPr/>
          </p:nvSpPr>
          <p:spPr>
            <a:xfrm>
              <a:off x="2689777" y="2198427"/>
              <a:ext cx="3347263" cy="188832"/>
            </a:xfrm>
            <a:prstGeom prst="rect">
              <a:avLst/>
            </a:prstGeom>
            <a:grpFill/>
            <a:ln>
              <a:noFill/>
            </a:ln>
          </p:spPr>
          <p:txBody>
            <a:bodyPr wrap="square">
              <a:spAutoFit/>
            </a:bodyPr>
            <a:lstStyle/>
            <a:p>
              <a:r>
                <a:rPr lang="fr-FR" sz="1200" dirty="0">
                  <a:solidFill>
                    <a:schemeClr val="bg1"/>
                  </a:solidFill>
                  <a:latin typeface="Century Gothic" pitchFamily="34" charset="0"/>
                </a:rPr>
                <a:t>Contexte du projet</a:t>
              </a:r>
            </a:p>
          </p:txBody>
        </p:sp>
      </p:grpSp>
      <p:grpSp>
        <p:nvGrpSpPr>
          <p:cNvPr id="33" name="Groupe 32">
            <a:extLst>
              <a:ext uri="{FF2B5EF4-FFF2-40B4-BE49-F238E27FC236}">
                <a16:creationId xmlns:a16="http://schemas.microsoft.com/office/drawing/2014/main" id="{CDCAD9CF-38D7-1115-2622-0BF9CF3232CD}"/>
              </a:ext>
            </a:extLst>
          </p:cNvPr>
          <p:cNvGrpSpPr/>
          <p:nvPr/>
        </p:nvGrpSpPr>
        <p:grpSpPr>
          <a:xfrm>
            <a:off x="6595024" y="257835"/>
            <a:ext cx="1266746" cy="687045"/>
            <a:chOff x="2606890" y="2132199"/>
            <a:chExt cx="3430150" cy="281018"/>
          </a:xfrm>
          <a:noFill/>
        </p:grpSpPr>
        <p:sp>
          <p:nvSpPr>
            <p:cNvPr id="34" name="Rectangle 33">
              <a:extLst>
                <a:ext uri="{FF2B5EF4-FFF2-40B4-BE49-F238E27FC236}">
                  <a16:creationId xmlns:a16="http://schemas.microsoft.com/office/drawing/2014/main" id="{8719B5AD-9672-6983-30C3-BE4AF44E80B7}"/>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35" name="Rectangle 34">
              <a:extLst>
                <a:ext uri="{FF2B5EF4-FFF2-40B4-BE49-F238E27FC236}">
                  <a16:creationId xmlns:a16="http://schemas.microsoft.com/office/drawing/2014/main" id="{FD537ADC-F318-57F3-7899-33EE346C21DF}"/>
                </a:ext>
              </a:extLst>
            </p:cNvPr>
            <p:cNvSpPr/>
            <p:nvPr/>
          </p:nvSpPr>
          <p:spPr>
            <a:xfrm>
              <a:off x="2689777" y="2198427"/>
              <a:ext cx="3347263" cy="107005"/>
            </a:xfrm>
            <a:prstGeom prst="rect">
              <a:avLst/>
            </a:prstGeom>
            <a:grpFill/>
            <a:ln>
              <a:noFill/>
            </a:ln>
          </p:spPr>
          <p:txBody>
            <a:bodyPr wrap="square">
              <a:spAutoFit/>
            </a:bodyPr>
            <a:lstStyle/>
            <a:p>
              <a:r>
                <a:rPr lang="fr-FR" sz="1100" dirty="0" err="1">
                  <a:solidFill>
                    <a:schemeClr val="tx1"/>
                  </a:solidFill>
                  <a:latin typeface="Century Gothic" pitchFamily="34" charset="0"/>
                </a:rPr>
                <a:t>Poblématique</a:t>
              </a:r>
              <a:endParaRPr lang="fr-FR" sz="1100" dirty="0">
                <a:solidFill>
                  <a:schemeClr val="tx1"/>
                </a:solidFill>
                <a:latin typeface="Century Gothic" pitchFamily="34" charset="0"/>
              </a:endParaRPr>
            </a:p>
          </p:txBody>
        </p:sp>
      </p:grpSp>
      <p:grpSp>
        <p:nvGrpSpPr>
          <p:cNvPr id="36" name="Groupe 35">
            <a:extLst>
              <a:ext uri="{FF2B5EF4-FFF2-40B4-BE49-F238E27FC236}">
                <a16:creationId xmlns:a16="http://schemas.microsoft.com/office/drawing/2014/main" id="{516BAE7E-0963-BB13-CFB4-32C4F7F3B281}"/>
              </a:ext>
            </a:extLst>
          </p:cNvPr>
          <p:cNvGrpSpPr/>
          <p:nvPr/>
        </p:nvGrpSpPr>
        <p:grpSpPr>
          <a:xfrm>
            <a:off x="7888876" y="257014"/>
            <a:ext cx="1266746" cy="687045"/>
            <a:chOff x="2606890" y="2132199"/>
            <a:chExt cx="3430150" cy="281018"/>
          </a:xfrm>
          <a:noFill/>
        </p:grpSpPr>
        <p:sp>
          <p:nvSpPr>
            <p:cNvPr id="37" name="Rectangle 36">
              <a:extLst>
                <a:ext uri="{FF2B5EF4-FFF2-40B4-BE49-F238E27FC236}">
                  <a16:creationId xmlns:a16="http://schemas.microsoft.com/office/drawing/2014/main" id="{24FE2C3D-5E56-4E43-5420-895704405FA0}"/>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38" name="Rectangle 37">
              <a:extLst>
                <a:ext uri="{FF2B5EF4-FFF2-40B4-BE49-F238E27FC236}">
                  <a16:creationId xmlns:a16="http://schemas.microsoft.com/office/drawing/2014/main" id="{0137E1DB-DDA6-5C63-59FA-F062BD53852B}"/>
                </a:ext>
              </a:extLst>
            </p:cNvPr>
            <p:cNvSpPr/>
            <p:nvPr/>
          </p:nvSpPr>
          <p:spPr>
            <a:xfrm>
              <a:off x="2689777" y="2198427"/>
              <a:ext cx="3347263" cy="188832"/>
            </a:xfrm>
            <a:prstGeom prst="rect">
              <a:avLst/>
            </a:prstGeom>
            <a:grpFill/>
            <a:ln>
              <a:noFill/>
            </a:ln>
          </p:spPr>
          <p:txBody>
            <a:bodyPr wrap="square">
              <a:spAutoFit/>
            </a:bodyPr>
            <a:lstStyle/>
            <a:p>
              <a:r>
                <a:rPr lang="fr-FR" sz="1200" dirty="0">
                  <a:solidFill>
                    <a:schemeClr val="tx1"/>
                  </a:solidFill>
                  <a:latin typeface="Century Gothic" pitchFamily="34" charset="0"/>
                </a:rPr>
                <a:t>Objectifs du projet</a:t>
              </a:r>
            </a:p>
          </p:txBody>
        </p:sp>
      </p:grpSp>
      <p:sp>
        <p:nvSpPr>
          <p:cNvPr id="6" name="Google Shape;208;p6">
            <a:extLst>
              <a:ext uri="{FF2B5EF4-FFF2-40B4-BE49-F238E27FC236}">
                <a16:creationId xmlns:a16="http://schemas.microsoft.com/office/drawing/2014/main" id="{77C7E320-3621-D617-3A87-416953375D98}"/>
              </a:ext>
            </a:extLst>
          </p:cNvPr>
          <p:cNvSpPr txBox="1"/>
          <p:nvPr/>
        </p:nvSpPr>
        <p:spPr>
          <a:xfrm>
            <a:off x="670559" y="1092396"/>
            <a:ext cx="9895951" cy="1033669"/>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fr-FR" sz="4000" b="0" i="0" u="none" strike="noStrike" cap="none" dirty="0">
                <a:solidFill>
                  <a:schemeClr val="dk1"/>
                </a:solidFill>
                <a:latin typeface="Times New Roman"/>
                <a:ea typeface="Times New Roman"/>
                <a:cs typeface="Times New Roman"/>
                <a:sym typeface="Times New Roman"/>
              </a:rPr>
              <a:t>1 - Contexte du projet</a:t>
            </a:r>
            <a:endParaRPr sz="4000" b="0" i="0" u="none" strike="noStrike" cap="none" dirty="0">
              <a:solidFill>
                <a:schemeClr val="dk1"/>
              </a:solidFill>
              <a:latin typeface="Times New Roman"/>
              <a:ea typeface="Times New Roman"/>
              <a:cs typeface="Times New Roman"/>
              <a:sym typeface="Times New Roman"/>
            </a:endParaRPr>
          </a:p>
        </p:txBody>
      </p:sp>
      <p:sp>
        <p:nvSpPr>
          <p:cNvPr id="7" name="Google Shape;209;p6">
            <a:extLst>
              <a:ext uri="{FF2B5EF4-FFF2-40B4-BE49-F238E27FC236}">
                <a16:creationId xmlns:a16="http://schemas.microsoft.com/office/drawing/2014/main" id="{3B233C3A-487E-63F5-38F4-962323A4654F}"/>
              </a:ext>
            </a:extLst>
          </p:cNvPr>
          <p:cNvSpPr txBox="1">
            <a:spLocks noGrp="1"/>
          </p:cNvSpPr>
          <p:nvPr>
            <p:ph type="body" idx="1"/>
          </p:nvPr>
        </p:nvSpPr>
        <p:spPr>
          <a:xfrm>
            <a:off x="693798" y="2164904"/>
            <a:ext cx="9724031" cy="3683358"/>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2000"/>
              <a:buChar char="•"/>
            </a:pPr>
            <a:r>
              <a:rPr lang="fr-FR" sz="2000" dirty="0"/>
              <a:t>La gestion de la circulation à Casablanca,</a:t>
            </a:r>
          </a:p>
          <a:p>
            <a:pPr marL="228600" lvl="0" indent="-228600" algn="l" rtl="0">
              <a:lnSpc>
                <a:spcPct val="90000"/>
              </a:lnSpc>
              <a:spcBef>
                <a:spcPts val="0"/>
              </a:spcBef>
              <a:spcAft>
                <a:spcPts val="0"/>
              </a:spcAft>
              <a:buClr>
                <a:schemeClr val="dk1"/>
              </a:buClr>
              <a:buSzPts val="2000"/>
              <a:buChar char="•"/>
            </a:pPr>
            <a:r>
              <a:rPr lang="fr-FR" sz="2000" dirty="0"/>
              <a:t>L’intensité du trafic entraîne des retards et une baisse de la qualité de vie.</a:t>
            </a:r>
          </a:p>
        </p:txBody>
      </p:sp>
      <p:sp>
        <p:nvSpPr>
          <p:cNvPr id="9" name="Espace réservé du numéro de diapositive 8">
            <a:extLst>
              <a:ext uri="{FF2B5EF4-FFF2-40B4-BE49-F238E27FC236}">
                <a16:creationId xmlns:a16="http://schemas.microsoft.com/office/drawing/2014/main" id="{2C9FE2B4-30D8-654B-36C0-474D96012B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6</a:t>
            </a:fld>
            <a:endParaRPr lang="fr-FR"/>
          </a:p>
        </p:txBody>
      </p:sp>
      <p:sp>
        <p:nvSpPr>
          <p:cNvPr id="10" name="Rectangle 9">
            <a:extLst>
              <a:ext uri="{FF2B5EF4-FFF2-40B4-BE49-F238E27FC236}">
                <a16:creationId xmlns:a16="http://schemas.microsoft.com/office/drawing/2014/main" id="{A2806981-DC05-023D-A5E3-8D3560674263}"/>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spTree>
    <p:extLst>
      <p:ext uri="{BB962C8B-B14F-4D97-AF65-F5344CB8AC3E}">
        <p14:creationId xmlns:p14="http://schemas.microsoft.com/office/powerpoint/2010/main" val="2757774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0"/>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59" name="Group 2058">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2060" name="Freeform: Shape 2059">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Freeform: Shape 2060">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Freeform: Shape 2061">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Freeform: Shape 2062">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e 14">
            <a:extLst>
              <a:ext uri="{FF2B5EF4-FFF2-40B4-BE49-F238E27FC236}">
                <a16:creationId xmlns:a16="http://schemas.microsoft.com/office/drawing/2014/main" id="{526E8ADE-687B-B617-B13F-729C349C5888}"/>
              </a:ext>
            </a:extLst>
          </p:cNvPr>
          <p:cNvGrpSpPr/>
          <p:nvPr/>
        </p:nvGrpSpPr>
        <p:grpSpPr>
          <a:xfrm>
            <a:off x="245217" y="257835"/>
            <a:ext cx="3869584" cy="687045"/>
            <a:chOff x="2606890" y="2132199"/>
            <a:chExt cx="3430150" cy="281018"/>
          </a:xfrm>
        </p:grpSpPr>
        <p:sp>
          <p:nvSpPr>
            <p:cNvPr id="16" name="Rectangle 15">
              <a:extLst>
                <a:ext uri="{FF2B5EF4-FFF2-40B4-BE49-F238E27FC236}">
                  <a16:creationId xmlns:a16="http://schemas.microsoft.com/office/drawing/2014/main" id="{5872DA10-B9F6-2510-677B-FC70096CC20F}"/>
                </a:ext>
              </a:extLst>
            </p:cNvPr>
            <p:cNvSpPr/>
            <p:nvPr/>
          </p:nvSpPr>
          <p:spPr>
            <a:xfrm rot="16200000" flipV="1">
              <a:off x="4094504"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17" name="Rectangle 16">
              <a:extLst>
                <a:ext uri="{FF2B5EF4-FFF2-40B4-BE49-F238E27FC236}">
                  <a16:creationId xmlns:a16="http://schemas.microsoft.com/office/drawing/2014/main" id="{59587A93-5631-AA6E-A8A9-7D22DDB71A90}"/>
                </a:ext>
              </a:extLst>
            </p:cNvPr>
            <p:cNvSpPr/>
            <p:nvPr/>
          </p:nvSpPr>
          <p:spPr>
            <a:xfrm>
              <a:off x="2689776" y="2198427"/>
              <a:ext cx="3347264" cy="126499"/>
            </a:xfrm>
            <a:prstGeom prst="rect">
              <a:avLst/>
            </a:prstGeom>
          </p:spPr>
          <p:txBody>
            <a:bodyPr wrap="square">
              <a:spAutoFit/>
            </a:bodyPr>
            <a:lstStyle/>
            <a:p>
              <a:r>
                <a:rPr lang="fr-FR" sz="1600" dirty="0">
                  <a:solidFill>
                    <a:prstClr val="white"/>
                  </a:solidFill>
                  <a:latin typeface="Century Gothic" pitchFamily="34" charset="0"/>
                </a:rPr>
                <a:t>Cadre Général de l’étude:</a:t>
              </a:r>
              <a:br>
                <a:rPr lang="fr-FR" sz="1600" dirty="0">
                  <a:solidFill>
                    <a:prstClr val="white"/>
                  </a:solidFill>
                  <a:latin typeface="Century Gothic" pitchFamily="34" charset="0"/>
                </a:rPr>
              </a:br>
              <a:endParaRPr lang="fr-FR" sz="1600" dirty="0">
                <a:solidFill>
                  <a:prstClr val="white"/>
                </a:solidFill>
                <a:latin typeface="Century Gothic" pitchFamily="34" charset="0"/>
              </a:endParaRPr>
            </a:p>
          </p:txBody>
        </p:sp>
      </p:grpSp>
      <p:sp>
        <p:nvSpPr>
          <p:cNvPr id="39" name="Rectangle 38">
            <a:extLst>
              <a:ext uri="{FF2B5EF4-FFF2-40B4-BE49-F238E27FC236}">
                <a16:creationId xmlns:a16="http://schemas.microsoft.com/office/drawing/2014/main" id="{D8DF1DE2-A561-FABE-3E74-E3EEC759316B}"/>
              </a:ext>
            </a:extLst>
          </p:cNvPr>
          <p:cNvSpPr/>
          <p:nvPr/>
        </p:nvSpPr>
        <p:spPr>
          <a:xfrm>
            <a:off x="6587998" y="257013"/>
            <a:ext cx="1202525" cy="687046"/>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e 20">
            <a:extLst>
              <a:ext uri="{FF2B5EF4-FFF2-40B4-BE49-F238E27FC236}">
                <a16:creationId xmlns:a16="http://schemas.microsoft.com/office/drawing/2014/main" id="{F75A8353-D952-9479-8296-0B3D30E48F22}"/>
              </a:ext>
            </a:extLst>
          </p:cNvPr>
          <p:cNvGrpSpPr/>
          <p:nvPr/>
        </p:nvGrpSpPr>
        <p:grpSpPr>
          <a:xfrm>
            <a:off x="3996790" y="257834"/>
            <a:ext cx="1266746" cy="687045"/>
            <a:chOff x="2606890" y="2132199"/>
            <a:chExt cx="3430150" cy="281018"/>
          </a:xfrm>
          <a:noFill/>
        </p:grpSpPr>
        <p:sp>
          <p:nvSpPr>
            <p:cNvPr id="22" name="Rectangle 21">
              <a:extLst>
                <a:ext uri="{FF2B5EF4-FFF2-40B4-BE49-F238E27FC236}">
                  <a16:creationId xmlns:a16="http://schemas.microsoft.com/office/drawing/2014/main" id="{02005E32-1570-C165-B806-8A9CD14EC6EE}"/>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23" name="Rectangle 22">
              <a:extLst>
                <a:ext uri="{FF2B5EF4-FFF2-40B4-BE49-F238E27FC236}">
                  <a16:creationId xmlns:a16="http://schemas.microsoft.com/office/drawing/2014/main" id="{E5492EEC-1659-4D5F-8588-EF0023DEC2F0}"/>
                </a:ext>
              </a:extLst>
            </p:cNvPr>
            <p:cNvSpPr/>
            <p:nvPr/>
          </p:nvSpPr>
          <p:spPr>
            <a:xfrm>
              <a:off x="2689777" y="2198427"/>
              <a:ext cx="3347263" cy="188832"/>
            </a:xfrm>
            <a:prstGeom prst="rect">
              <a:avLst/>
            </a:prstGeom>
            <a:grpFill/>
            <a:ln>
              <a:noFill/>
            </a:ln>
          </p:spPr>
          <p:txBody>
            <a:bodyPr wrap="square">
              <a:spAutoFit/>
            </a:bodyPr>
            <a:lstStyle/>
            <a:p>
              <a:r>
                <a:rPr lang="fr-FR" sz="1200" dirty="0">
                  <a:solidFill>
                    <a:schemeClr val="tx1"/>
                  </a:solidFill>
                  <a:latin typeface="Century Gothic" pitchFamily="34" charset="0"/>
                </a:rPr>
                <a:t>Organisme d’accueil</a:t>
              </a:r>
            </a:p>
          </p:txBody>
        </p:sp>
      </p:grpSp>
      <p:grpSp>
        <p:nvGrpSpPr>
          <p:cNvPr id="30" name="Groupe 29">
            <a:extLst>
              <a:ext uri="{FF2B5EF4-FFF2-40B4-BE49-F238E27FC236}">
                <a16:creationId xmlns:a16="http://schemas.microsoft.com/office/drawing/2014/main" id="{6D7B19D1-1A92-187D-8AC7-674CD212FC26}"/>
              </a:ext>
            </a:extLst>
          </p:cNvPr>
          <p:cNvGrpSpPr/>
          <p:nvPr/>
        </p:nvGrpSpPr>
        <p:grpSpPr>
          <a:xfrm>
            <a:off x="5294147" y="257834"/>
            <a:ext cx="1266746" cy="687045"/>
            <a:chOff x="2606890" y="2132199"/>
            <a:chExt cx="3430150" cy="281018"/>
          </a:xfrm>
          <a:noFill/>
        </p:grpSpPr>
        <p:sp>
          <p:nvSpPr>
            <p:cNvPr id="31" name="Rectangle 30">
              <a:extLst>
                <a:ext uri="{FF2B5EF4-FFF2-40B4-BE49-F238E27FC236}">
                  <a16:creationId xmlns:a16="http://schemas.microsoft.com/office/drawing/2014/main" id="{EBD4A0D8-7975-BBB1-7131-3730F4E73CDA}"/>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32" name="Rectangle 31">
              <a:extLst>
                <a:ext uri="{FF2B5EF4-FFF2-40B4-BE49-F238E27FC236}">
                  <a16:creationId xmlns:a16="http://schemas.microsoft.com/office/drawing/2014/main" id="{5A9227AA-B2E0-A2A8-3526-E9B2D5D88A97}"/>
                </a:ext>
              </a:extLst>
            </p:cNvPr>
            <p:cNvSpPr/>
            <p:nvPr/>
          </p:nvSpPr>
          <p:spPr>
            <a:xfrm>
              <a:off x="2689777" y="2198427"/>
              <a:ext cx="3347263" cy="188832"/>
            </a:xfrm>
            <a:prstGeom prst="rect">
              <a:avLst/>
            </a:prstGeom>
            <a:grpFill/>
            <a:ln>
              <a:noFill/>
            </a:ln>
          </p:spPr>
          <p:txBody>
            <a:bodyPr wrap="square">
              <a:spAutoFit/>
            </a:bodyPr>
            <a:lstStyle/>
            <a:p>
              <a:r>
                <a:rPr lang="fr-FR" sz="1200" dirty="0">
                  <a:solidFill>
                    <a:schemeClr val="tx1"/>
                  </a:solidFill>
                  <a:latin typeface="Century Gothic" pitchFamily="34" charset="0"/>
                </a:rPr>
                <a:t>Contexte du Projet</a:t>
              </a:r>
            </a:p>
          </p:txBody>
        </p:sp>
      </p:grpSp>
      <p:grpSp>
        <p:nvGrpSpPr>
          <p:cNvPr id="33" name="Groupe 32">
            <a:extLst>
              <a:ext uri="{FF2B5EF4-FFF2-40B4-BE49-F238E27FC236}">
                <a16:creationId xmlns:a16="http://schemas.microsoft.com/office/drawing/2014/main" id="{CDCAD9CF-38D7-1115-2622-0BF9CF3232CD}"/>
              </a:ext>
            </a:extLst>
          </p:cNvPr>
          <p:cNvGrpSpPr/>
          <p:nvPr/>
        </p:nvGrpSpPr>
        <p:grpSpPr>
          <a:xfrm>
            <a:off x="6595024" y="257835"/>
            <a:ext cx="1266746" cy="687045"/>
            <a:chOff x="2606890" y="2132199"/>
            <a:chExt cx="3430150" cy="281018"/>
          </a:xfrm>
          <a:noFill/>
        </p:grpSpPr>
        <p:sp>
          <p:nvSpPr>
            <p:cNvPr id="34" name="Rectangle 33">
              <a:extLst>
                <a:ext uri="{FF2B5EF4-FFF2-40B4-BE49-F238E27FC236}">
                  <a16:creationId xmlns:a16="http://schemas.microsoft.com/office/drawing/2014/main" id="{8719B5AD-9672-6983-30C3-BE4AF44E80B7}"/>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35" name="Rectangle 34">
              <a:extLst>
                <a:ext uri="{FF2B5EF4-FFF2-40B4-BE49-F238E27FC236}">
                  <a16:creationId xmlns:a16="http://schemas.microsoft.com/office/drawing/2014/main" id="{FD537ADC-F318-57F3-7899-33EE346C21DF}"/>
                </a:ext>
              </a:extLst>
            </p:cNvPr>
            <p:cNvSpPr/>
            <p:nvPr/>
          </p:nvSpPr>
          <p:spPr>
            <a:xfrm>
              <a:off x="2689777" y="2198427"/>
              <a:ext cx="3347263" cy="107005"/>
            </a:xfrm>
            <a:prstGeom prst="rect">
              <a:avLst/>
            </a:prstGeom>
            <a:grpFill/>
            <a:ln>
              <a:noFill/>
            </a:ln>
          </p:spPr>
          <p:txBody>
            <a:bodyPr wrap="square">
              <a:spAutoFit/>
            </a:bodyPr>
            <a:lstStyle/>
            <a:p>
              <a:r>
                <a:rPr lang="fr-FR" sz="1100" dirty="0">
                  <a:solidFill>
                    <a:schemeClr val="bg1"/>
                  </a:solidFill>
                  <a:latin typeface="Century Gothic" pitchFamily="34" charset="0"/>
                </a:rPr>
                <a:t>Problématique</a:t>
              </a:r>
            </a:p>
          </p:txBody>
        </p:sp>
      </p:grpSp>
      <p:grpSp>
        <p:nvGrpSpPr>
          <p:cNvPr id="36" name="Groupe 35">
            <a:extLst>
              <a:ext uri="{FF2B5EF4-FFF2-40B4-BE49-F238E27FC236}">
                <a16:creationId xmlns:a16="http://schemas.microsoft.com/office/drawing/2014/main" id="{516BAE7E-0963-BB13-CFB4-32C4F7F3B281}"/>
              </a:ext>
            </a:extLst>
          </p:cNvPr>
          <p:cNvGrpSpPr/>
          <p:nvPr/>
        </p:nvGrpSpPr>
        <p:grpSpPr>
          <a:xfrm>
            <a:off x="7888876" y="257834"/>
            <a:ext cx="1266746" cy="687045"/>
            <a:chOff x="2606890" y="2132199"/>
            <a:chExt cx="3430150" cy="281018"/>
          </a:xfrm>
          <a:noFill/>
        </p:grpSpPr>
        <p:sp>
          <p:nvSpPr>
            <p:cNvPr id="37" name="Rectangle 36">
              <a:extLst>
                <a:ext uri="{FF2B5EF4-FFF2-40B4-BE49-F238E27FC236}">
                  <a16:creationId xmlns:a16="http://schemas.microsoft.com/office/drawing/2014/main" id="{24FE2C3D-5E56-4E43-5420-895704405FA0}"/>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38" name="Rectangle 37">
              <a:extLst>
                <a:ext uri="{FF2B5EF4-FFF2-40B4-BE49-F238E27FC236}">
                  <a16:creationId xmlns:a16="http://schemas.microsoft.com/office/drawing/2014/main" id="{0137E1DB-DDA6-5C63-59FA-F062BD53852B}"/>
                </a:ext>
              </a:extLst>
            </p:cNvPr>
            <p:cNvSpPr/>
            <p:nvPr/>
          </p:nvSpPr>
          <p:spPr>
            <a:xfrm>
              <a:off x="2689777" y="2198427"/>
              <a:ext cx="3347263" cy="188832"/>
            </a:xfrm>
            <a:prstGeom prst="rect">
              <a:avLst/>
            </a:prstGeom>
            <a:grpFill/>
            <a:ln>
              <a:noFill/>
            </a:ln>
          </p:spPr>
          <p:txBody>
            <a:bodyPr wrap="square">
              <a:spAutoFit/>
            </a:bodyPr>
            <a:lstStyle/>
            <a:p>
              <a:r>
                <a:rPr lang="fr-FR" sz="1200" dirty="0">
                  <a:solidFill>
                    <a:schemeClr val="tx1"/>
                  </a:solidFill>
                  <a:latin typeface="Century Gothic" pitchFamily="34" charset="0"/>
                </a:rPr>
                <a:t>Objectifs du Projet</a:t>
              </a:r>
            </a:p>
          </p:txBody>
        </p:sp>
      </p:grpSp>
      <p:sp>
        <p:nvSpPr>
          <p:cNvPr id="6" name="Google Shape;208;p6">
            <a:extLst>
              <a:ext uri="{FF2B5EF4-FFF2-40B4-BE49-F238E27FC236}">
                <a16:creationId xmlns:a16="http://schemas.microsoft.com/office/drawing/2014/main" id="{77C7E320-3621-D617-3A87-416953375D98}"/>
              </a:ext>
            </a:extLst>
          </p:cNvPr>
          <p:cNvSpPr txBox="1"/>
          <p:nvPr/>
        </p:nvSpPr>
        <p:spPr>
          <a:xfrm>
            <a:off x="670559" y="1092396"/>
            <a:ext cx="9895951" cy="1033669"/>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fr-FR" sz="4000" dirty="0">
                <a:solidFill>
                  <a:schemeClr val="dk1"/>
                </a:solidFill>
                <a:latin typeface="Times New Roman"/>
                <a:ea typeface="Times New Roman"/>
                <a:cs typeface="Times New Roman"/>
                <a:sym typeface="Times New Roman"/>
              </a:rPr>
              <a:t>P</a:t>
            </a:r>
            <a:r>
              <a:rPr lang="fr-FR" sz="4000" b="0" i="0" u="none" strike="noStrike" cap="none" dirty="0">
                <a:solidFill>
                  <a:schemeClr val="dk1"/>
                </a:solidFill>
                <a:latin typeface="Times New Roman"/>
                <a:ea typeface="Times New Roman"/>
                <a:cs typeface="Times New Roman"/>
                <a:sym typeface="Times New Roman"/>
              </a:rPr>
              <a:t>roblématique</a:t>
            </a:r>
          </a:p>
        </p:txBody>
      </p:sp>
      <p:sp>
        <p:nvSpPr>
          <p:cNvPr id="7" name="Google Shape;209;p6">
            <a:extLst>
              <a:ext uri="{FF2B5EF4-FFF2-40B4-BE49-F238E27FC236}">
                <a16:creationId xmlns:a16="http://schemas.microsoft.com/office/drawing/2014/main" id="{3B233C3A-487E-63F5-38F4-962323A4654F}"/>
              </a:ext>
            </a:extLst>
          </p:cNvPr>
          <p:cNvSpPr txBox="1">
            <a:spLocks noGrp="1"/>
          </p:cNvSpPr>
          <p:nvPr>
            <p:ph type="body" idx="1"/>
          </p:nvPr>
        </p:nvSpPr>
        <p:spPr>
          <a:xfrm>
            <a:off x="646762" y="1405704"/>
            <a:ext cx="9724031" cy="368335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000"/>
              <a:buNone/>
            </a:pPr>
            <a:r>
              <a:rPr lang="fr-FR" dirty="0"/>
              <a:t>Comment développer un outil efficace pour le contrôle des feux de circulation ?</a:t>
            </a:r>
          </a:p>
        </p:txBody>
      </p:sp>
      <p:sp>
        <p:nvSpPr>
          <p:cNvPr id="3" name="Espace réservé du numéro de diapositive 2">
            <a:extLst>
              <a:ext uri="{FF2B5EF4-FFF2-40B4-BE49-F238E27FC236}">
                <a16:creationId xmlns:a16="http://schemas.microsoft.com/office/drawing/2014/main" id="{5C83F8CA-FB65-06E8-EBE9-AFF7E8ACA6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7</a:t>
            </a:fld>
            <a:endParaRPr lang="fr-FR"/>
          </a:p>
        </p:txBody>
      </p:sp>
      <p:sp>
        <p:nvSpPr>
          <p:cNvPr id="4" name="Rectangle 9">
            <a:extLst>
              <a:ext uri="{FF2B5EF4-FFF2-40B4-BE49-F238E27FC236}">
                <a16:creationId xmlns:a16="http://schemas.microsoft.com/office/drawing/2014/main" id="{9611D010-81FC-7FE8-B75F-0F912BD1FAB9}"/>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spTree>
    <p:extLst>
      <p:ext uri="{BB962C8B-B14F-4D97-AF65-F5344CB8AC3E}">
        <p14:creationId xmlns:p14="http://schemas.microsoft.com/office/powerpoint/2010/main" val="18204947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0"/>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59" name="Group 2058">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2060" name="Freeform: Shape 2059">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Freeform: Shape 2060">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Freeform: Shape 2061">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Freeform: Shape 2062">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e 14">
            <a:extLst>
              <a:ext uri="{FF2B5EF4-FFF2-40B4-BE49-F238E27FC236}">
                <a16:creationId xmlns:a16="http://schemas.microsoft.com/office/drawing/2014/main" id="{526E8ADE-687B-B617-B13F-729C349C5888}"/>
              </a:ext>
            </a:extLst>
          </p:cNvPr>
          <p:cNvGrpSpPr/>
          <p:nvPr/>
        </p:nvGrpSpPr>
        <p:grpSpPr>
          <a:xfrm>
            <a:off x="245217" y="257836"/>
            <a:ext cx="3869584" cy="746692"/>
            <a:chOff x="2606890" y="2132199"/>
            <a:chExt cx="3430150" cy="305415"/>
          </a:xfrm>
        </p:grpSpPr>
        <p:sp>
          <p:nvSpPr>
            <p:cNvPr id="16" name="Rectangle 15">
              <a:extLst>
                <a:ext uri="{FF2B5EF4-FFF2-40B4-BE49-F238E27FC236}">
                  <a16:creationId xmlns:a16="http://schemas.microsoft.com/office/drawing/2014/main" id="{5872DA10-B9F6-2510-677B-FC70096CC20F}"/>
                </a:ext>
              </a:extLst>
            </p:cNvPr>
            <p:cNvSpPr/>
            <p:nvPr/>
          </p:nvSpPr>
          <p:spPr>
            <a:xfrm rot="16200000" flipV="1">
              <a:off x="4094504"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17" name="Rectangle 16">
              <a:extLst>
                <a:ext uri="{FF2B5EF4-FFF2-40B4-BE49-F238E27FC236}">
                  <a16:creationId xmlns:a16="http://schemas.microsoft.com/office/drawing/2014/main" id="{59587A93-5631-AA6E-A8A9-7D22DDB71A90}"/>
                </a:ext>
              </a:extLst>
            </p:cNvPr>
            <p:cNvSpPr/>
            <p:nvPr/>
          </p:nvSpPr>
          <p:spPr>
            <a:xfrm>
              <a:off x="2689776" y="2198427"/>
              <a:ext cx="3347264" cy="239187"/>
            </a:xfrm>
            <a:prstGeom prst="rect">
              <a:avLst/>
            </a:prstGeom>
          </p:spPr>
          <p:txBody>
            <a:bodyPr wrap="square">
              <a:spAutoFit/>
            </a:bodyPr>
            <a:lstStyle/>
            <a:p>
              <a:r>
                <a:rPr lang="fr-FR" sz="1600" dirty="0">
                  <a:solidFill>
                    <a:prstClr val="white"/>
                  </a:solidFill>
                  <a:latin typeface="Century Gothic" pitchFamily="34" charset="0"/>
                </a:rPr>
                <a:t>Cadre général de l’étude:</a:t>
              </a:r>
              <a:br>
                <a:rPr lang="fr-FR" sz="1600" dirty="0">
                  <a:solidFill>
                    <a:prstClr val="white"/>
                  </a:solidFill>
                  <a:latin typeface="Century Gothic" pitchFamily="34" charset="0"/>
                </a:rPr>
              </a:br>
              <a:endParaRPr lang="fr-FR" sz="1600" dirty="0">
                <a:solidFill>
                  <a:prstClr val="white"/>
                </a:solidFill>
                <a:latin typeface="Century Gothic" pitchFamily="34" charset="0"/>
              </a:endParaRPr>
            </a:p>
          </p:txBody>
        </p:sp>
      </p:grpSp>
      <p:sp>
        <p:nvSpPr>
          <p:cNvPr id="39" name="Rectangle 38">
            <a:extLst>
              <a:ext uri="{FF2B5EF4-FFF2-40B4-BE49-F238E27FC236}">
                <a16:creationId xmlns:a16="http://schemas.microsoft.com/office/drawing/2014/main" id="{D8DF1DE2-A561-FABE-3E74-E3EEC759316B}"/>
              </a:ext>
            </a:extLst>
          </p:cNvPr>
          <p:cNvSpPr/>
          <p:nvPr/>
        </p:nvSpPr>
        <p:spPr>
          <a:xfrm>
            <a:off x="7888874" y="257013"/>
            <a:ext cx="1202525" cy="687046"/>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e 20">
            <a:extLst>
              <a:ext uri="{FF2B5EF4-FFF2-40B4-BE49-F238E27FC236}">
                <a16:creationId xmlns:a16="http://schemas.microsoft.com/office/drawing/2014/main" id="{F75A8353-D952-9479-8296-0B3D30E48F22}"/>
              </a:ext>
            </a:extLst>
          </p:cNvPr>
          <p:cNvGrpSpPr/>
          <p:nvPr/>
        </p:nvGrpSpPr>
        <p:grpSpPr>
          <a:xfrm>
            <a:off x="3996790" y="257834"/>
            <a:ext cx="1266746" cy="687045"/>
            <a:chOff x="2606890" y="2132199"/>
            <a:chExt cx="3430150" cy="281018"/>
          </a:xfrm>
          <a:noFill/>
        </p:grpSpPr>
        <p:sp>
          <p:nvSpPr>
            <p:cNvPr id="22" name="Rectangle 21">
              <a:extLst>
                <a:ext uri="{FF2B5EF4-FFF2-40B4-BE49-F238E27FC236}">
                  <a16:creationId xmlns:a16="http://schemas.microsoft.com/office/drawing/2014/main" id="{02005E32-1570-C165-B806-8A9CD14EC6EE}"/>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23" name="Rectangle 22">
              <a:extLst>
                <a:ext uri="{FF2B5EF4-FFF2-40B4-BE49-F238E27FC236}">
                  <a16:creationId xmlns:a16="http://schemas.microsoft.com/office/drawing/2014/main" id="{E5492EEC-1659-4D5F-8588-EF0023DEC2F0}"/>
                </a:ext>
              </a:extLst>
            </p:cNvPr>
            <p:cNvSpPr/>
            <p:nvPr/>
          </p:nvSpPr>
          <p:spPr>
            <a:xfrm>
              <a:off x="2689777" y="2198427"/>
              <a:ext cx="3347263" cy="188832"/>
            </a:xfrm>
            <a:prstGeom prst="rect">
              <a:avLst/>
            </a:prstGeom>
            <a:grpFill/>
            <a:ln>
              <a:noFill/>
            </a:ln>
          </p:spPr>
          <p:txBody>
            <a:bodyPr wrap="square">
              <a:spAutoFit/>
            </a:bodyPr>
            <a:lstStyle/>
            <a:p>
              <a:r>
                <a:rPr lang="fr-FR" sz="1200" dirty="0">
                  <a:solidFill>
                    <a:schemeClr val="tx1"/>
                  </a:solidFill>
                  <a:latin typeface="Century Gothic" pitchFamily="34" charset="0"/>
                </a:rPr>
                <a:t>Organisme d’accueil</a:t>
              </a:r>
            </a:p>
          </p:txBody>
        </p:sp>
      </p:grpSp>
      <p:grpSp>
        <p:nvGrpSpPr>
          <p:cNvPr id="30" name="Groupe 29">
            <a:extLst>
              <a:ext uri="{FF2B5EF4-FFF2-40B4-BE49-F238E27FC236}">
                <a16:creationId xmlns:a16="http://schemas.microsoft.com/office/drawing/2014/main" id="{6D7B19D1-1A92-187D-8AC7-674CD212FC26}"/>
              </a:ext>
            </a:extLst>
          </p:cNvPr>
          <p:cNvGrpSpPr/>
          <p:nvPr/>
        </p:nvGrpSpPr>
        <p:grpSpPr>
          <a:xfrm>
            <a:off x="5294147" y="257834"/>
            <a:ext cx="1266746" cy="687045"/>
            <a:chOff x="2606890" y="2132199"/>
            <a:chExt cx="3430150" cy="281018"/>
          </a:xfrm>
          <a:noFill/>
        </p:grpSpPr>
        <p:sp>
          <p:nvSpPr>
            <p:cNvPr id="31" name="Rectangle 30">
              <a:extLst>
                <a:ext uri="{FF2B5EF4-FFF2-40B4-BE49-F238E27FC236}">
                  <a16:creationId xmlns:a16="http://schemas.microsoft.com/office/drawing/2014/main" id="{EBD4A0D8-7975-BBB1-7131-3730F4E73CDA}"/>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32" name="Rectangle 31">
              <a:extLst>
                <a:ext uri="{FF2B5EF4-FFF2-40B4-BE49-F238E27FC236}">
                  <a16:creationId xmlns:a16="http://schemas.microsoft.com/office/drawing/2014/main" id="{5A9227AA-B2E0-A2A8-3526-E9B2D5D88A97}"/>
                </a:ext>
              </a:extLst>
            </p:cNvPr>
            <p:cNvSpPr/>
            <p:nvPr/>
          </p:nvSpPr>
          <p:spPr>
            <a:xfrm>
              <a:off x="2689777" y="2198427"/>
              <a:ext cx="3347263" cy="188832"/>
            </a:xfrm>
            <a:prstGeom prst="rect">
              <a:avLst/>
            </a:prstGeom>
            <a:grpFill/>
            <a:ln>
              <a:noFill/>
            </a:ln>
          </p:spPr>
          <p:txBody>
            <a:bodyPr wrap="square">
              <a:spAutoFit/>
            </a:bodyPr>
            <a:lstStyle/>
            <a:p>
              <a:r>
                <a:rPr lang="fr-FR" sz="1200" dirty="0">
                  <a:solidFill>
                    <a:schemeClr val="tx1"/>
                  </a:solidFill>
                  <a:latin typeface="Century Gothic" pitchFamily="34" charset="0"/>
                </a:rPr>
                <a:t>Contexte du projet</a:t>
              </a:r>
            </a:p>
          </p:txBody>
        </p:sp>
      </p:grpSp>
      <p:grpSp>
        <p:nvGrpSpPr>
          <p:cNvPr id="33" name="Groupe 32">
            <a:extLst>
              <a:ext uri="{FF2B5EF4-FFF2-40B4-BE49-F238E27FC236}">
                <a16:creationId xmlns:a16="http://schemas.microsoft.com/office/drawing/2014/main" id="{CDCAD9CF-38D7-1115-2622-0BF9CF3232CD}"/>
              </a:ext>
            </a:extLst>
          </p:cNvPr>
          <p:cNvGrpSpPr/>
          <p:nvPr/>
        </p:nvGrpSpPr>
        <p:grpSpPr>
          <a:xfrm>
            <a:off x="6595024" y="257835"/>
            <a:ext cx="1266746" cy="687045"/>
            <a:chOff x="2606890" y="2132199"/>
            <a:chExt cx="3430150" cy="281018"/>
          </a:xfrm>
          <a:noFill/>
        </p:grpSpPr>
        <p:sp>
          <p:nvSpPr>
            <p:cNvPr id="34" name="Rectangle 33">
              <a:extLst>
                <a:ext uri="{FF2B5EF4-FFF2-40B4-BE49-F238E27FC236}">
                  <a16:creationId xmlns:a16="http://schemas.microsoft.com/office/drawing/2014/main" id="{8719B5AD-9672-6983-30C3-BE4AF44E80B7}"/>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35" name="Rectangle 34">
              <a:extLst>
                <a:ext uri="{FF2B5EF4-FFF2-40B4-BE49-F238E27FC236}">
                  <a16:creationId xmlns:a16="http://schemas.microsoft.com/office/drawing/2014/main" id="{FD537ADC-F318-57F3-7899-33EE346C21DF}"/>
                </a:ext>
              </a:extLst>
            </p:cNvPr>
            <p:cNvSpPr/>
            <p:nvPr/>
          </p:nvSpPr>
          <p:spPr>
            <a:xfrm>
              <a:off x="2689777" y="2198427"/>
              <a:ext cx="3347263" cy="176243"/>
            </a:xfrm>
            <a:prstGeom prst="rect">
              <a:avLst/>
            </a:prstGeom>
            <a:grpFill/>
            <a:ln>
              <a:noFill/>
            </a:ln>
          </p:spPr>
          <p:txBody>
            <a:bodyPr wrap="square">
              <a:spAutoFit/>
            </a:bodyPr>
            <a:lstStyle/>
            <a:p>
              <a:r>
                <a:rPr lang="fr-FR" sz="1100" dirty="0">
                  <a:solidFill>
                    <a:schemeClr val="tx1"/>
                  </a:solidFill>
                  <a:latin typeface="Century Gothic" pitchFamily="34" charset="0"/>
                </a:rPr>
                <a:t>La problématique</a:t>
              </a:r>
            </a:p>
          </p:txBody>
        </p:sp>
      </p:grpSp>
      <p:grpSp>
        <p:nvGrpSpPr>
          <p:cNvPr id="36" name="Groupe 35">
            <a:extLst>
              <a:ext uri="{FF2B5EF4-FFF2-40B4-BE49-F238E27FC236}">
                <a16:creationId xmlns:a16="http://schemas.microsoft.com/office/drawing/2014/main" id="{516BAE7E-0963-BB13-CFB4-32C4F7F3B281}"/>
              </a:ext>
            </a:extLst>
          </p:cNvPr>
          <p:cNvGrpSpPr/>
          <p:nvPr/>
        </p:nvGrpSpPr>
        <p:grpSpPr>
          <a:xfrm>
            <a:off x="7888876" y="257834"/>
            <a:ext cx="1266746" cy="687045"/>
            <a:chOff x="2606890" y="2132199"/>
            <a:chExt cx="3430150" cy="281018"/>
          </a:xfrm>
          <a:noFill/>
        </p:grpSpPr>
        <p:sp>
          <p:nvSpPr>
            <p:cNvPr id="37" name="Rectangle 36">
              <a:extLst>
                <a:ext uri="{FF2B5EF4-FFF2-40B4-BE49-F238E27FC236}">
                  <a16:creationId xmlns:a16="http://schemas.microsoft.com/office/drawing/2014/main" id="{24FE2C3D-5E56-4E43-5420-895704405FA0}"/>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38" name="Rectangle 37">
              <a:extLst>
                <a:ext uri="{FF2B5EF4-FFF2-40B4-BE49-F238E27FC236}">
                  <a16:creationId xmlns:a16="http://schemas.microsoft.com/office/drawing/2014/main" id="{0137E1DB-DDA6-5C63-59FA-F062BD53852B}"/>
                </a:ext>
              </a:extLst>
            </p:cNvPr>
            <p:cNvSpPr/>
            <p:nvPr/>
          </p:nvSpPr>
          <p:spPr>
            <a:xfrm>
              <a:off x="2689777" y="2198427"/>
              <a:ext cx="3347263" cy="188832"/>
            </a:xfrm>
            <a:prstGeom prst="rect">
              <a:avLst/>
            </a:prstGeom>
            <a:grpFill/>
            <a:ln>
              <a:noFill/>
            </a:ln>
          </p:spPr>
          <p:txBody>
            <a:bodyPr wrap="square">
              <a:spAutoFit/>
            </a:bodyPr>
            <a:lstStyle/>
            <a:p>
              <a:r>
                <a:rPr lang="fr-FR" sz="1200" dirty="0">
                  <a:solidFill>
                    <a:schemeClr val="bg1"/>
                  </a:solidFill>
                  <a:latin typeface="Century Gothic" pitchFamily="34" charset="0"/>
                </a:rPr>
                <a:t>Objectifs du projet</a:t>
              </a:r>
            </a:p>
          </p:txBody>
        </p:sp>
      </p:grpSp>
      <p:sp>
        <p:nvSpPr>
          <p:cNvPr id="6" name="Google Shape;208;p6">
            <a:extLst>
              <a:ext uri="{FF2B5EF4-FFF2-40B4-BE49-F238E27FC236}">
                <a16:creationId xmlns:a16="http://schemas.microsoft.com/office/drawing/2014/main" id="{77C7E320-3621-D617-3A87-416953375D98}"/>
              </a:ext>
            </a:extLst>
          </p:cNvPr>
          <p:cNvSpPr txBox="1"/>
          <p:nvPr/>
        </p:nvSpPr>
        <p:spPr>
          <a:xfrm>
            <a:off x="670559" y="1092396"/>
            <a:ext cx="9895951" cy="1033669"/>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fr-FR" sz="4000" b="0" i="0" u="none" strike="noStrike" cap="none" dirty="0">
                <a:solidFill>
                  <a:schemeClr val="dk1"/>
                </a:solidFill>
                <a:latin typeface="Times New Roman"/>
                <a:ea typeface="Times New Roman"/>
                <a:cs typeface="Times New Roman"/>
                <a:sym typeface="Times New Roman"/>
              </a:rPr>
              <a:t>Objectifs du projet</a:t>
            </a:r>
          </a:p>
        </p:txBody>
      </p:sp>
      <p:sp>
        <p:nvSpPr>
          <p:cNvPr id="7" name="Google Shape;209;p6">
            <a:extLst>
              <a:ext uri="{FF2B5EF4-FFF2-40B4-BE49-F238E27FC236}">
                <a16:creationId xmlns:a16="http://schemas.microsoft.com/office/drawing/2014/main" id="{3B233C3A-487E-63F5-38F4-962323A4654F}"/>
              </a:ext>
            </a:extLst>
          </p:cNvPr>
          <p:cNvSpPr txBox="1">
            <a:spLocks noGrp="1"/>
          </p:cNvSpPr>
          <p:nvPr>
            <p:ph type="body" idx="1"/>
          </p:nvPr>
        </p:nvSpPr>
        <p:spPr>
          <a:xfrm>
            <a:off x="693798" y="2164904"/>
            <a:ext cx="9724031" cy="368335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000"/>
              <a:buNone/>
            </a:pPr>
            <a:endParaRPr lang="fr-FR" sz="2000" dirty="0"/>
          </a:p>
          <a:p>
            <a:pPr marL="228600" lvl="0" indent="-228600" algn="l" rtl="0">
              <a:lnSpc>
                <a:spcPct val="90000"/>
              </a:lnSpc>
              <a:spcBef>
                <a:spcPts val="0"/>
              </a:spcBef>
              <a:spcAft>
                <a:spcPts val="0"/>
              </a:spcAft>
              <a:buClr>
                <a:schemeClr val="dk1"/>
              </a:buClr>
              <a:buSzPts val="2000"/>
              <a:buChar char="•"/>
            </a:pPr>
            <a:r>
              <a:rPr lang="fr-FR" sz="2000" dirty="0"/>
              <a:t>Développement d’un système de contrôle des feux de circulation utilisant le « </a:t>
            </a:r>
            <a:r>
              <a:rPr lang="fr-FR" sz="2000" b="1" i="1" dirty="0" err="1"/>
              <a:t>reinforcement</a:t>
            </a:r>
            <a:r>
              <a:rPr lang="fr-FR" sz="2000" b="1" i="1" dirty="0"/>
              <a:t> </a:t>
            </a:r>
            <a:r>
              <a:rPr lang="fr-FR" sz="2000" b="1" i="1" dirty="0" err="1"/>
              <a:t>learning</a:t>
            </a:r>
            <a:r>
              <a:rPr lang="fr-FR" sz="2000" b="1" i="1" dirty="0"/>
              <a:t> </a:t>
            </a:r>
            <a:r>
              <a:rPr lang="fr-FR" sz="2000" dirty="0"/>
              <a:t>».</a:t>
            </a:r>
          </a:p>
          <a:p>
            <a:pPr marL="228600" lvl="0" indent="-228600" algn="l" rtl="0">
              <a:lnSpc>
                <a:spcPct val="90000"/>
              </a:lnSpc>
              <a:spcBef>
                <a:spcPts val="0"/>
              </a:spcBef>
              <a:spcAft>
                <a:spcPts val="0"/>
              </a:spcAft>
              <a:buClr>
                <a:schemeClr val="dk1"/>
              </a:buClr>
              <a:buSzPts val="2000"/>
              <a:buChar char="•"/>
            </a:pPr>
            <a:r>
              <a:rPr lang="fr-FR" sz="2000" dirty="0"/>
              <a:t>Test et évaluation de cette approche. </a:t>
            </a:r>
          </a:p>
          <a:p>
            <a:pPr marL="228600" lvl="0" indent="-228600" algn="l" rtl="0">
              <a:lnSpc>
                <a:spcPct val="90000"/>
              </a:lnSpc>
              <a:spcBef>
                <a:spcPts val="0"/>
              </a:spcBef>
              <a:spcAft>
                <a:spcPts val="0"/>
              </a:spcAft>
              <a:buClr>
                <a:schemeClr val="dk1"/>
              </a:buClr>
              <a:buSzPts val="2000"/>
              <a:buChar char="•"/>
            </a:pPr>
            <a:r>
              <a:rPr lang="fr-FR" sz="2000" dirty="0"/>
              <a:t>Comparaison avec la méthode standard. </a:t>
            </a:r>
          </a:p>
          <a:p>
            <a:pPr marL="0" lvl="0" indent="0" algn="l" rtl="0">
              <a:lnSpc>
                <a:spcPct val="90000"/>
              </a:lnSpc>
              <a:spcBef>
                <a:spcPts val="1000"/>
              </a:spcBef>
              <a:spcAft>
                <a:spcPts val="0"/>
              </a:spcAft>
              <a:buClr>
                <a:schemeClr val="dk1"/>
              </a:buClr>
              <a:buSzPts val="2000"/>
              <a:buNone/>
            </a:pPr>
            <a:endParaRPr lang="fr-FR" sz="2000" dirty="0"/>
          </a:p>
        </p:txBody>
      </p:sp>
      <p:sp>
        <p:nvSpPr>
          <p:cNvPr id="3" name="Espace réservé du numéro de diapositive 2">
            <a:extLst>
              <a:ext uri="{FF2B5EF4-FFF2-40B4-BE49-F238E27FC236}">
                <a16:creationId xmlns:a16="http://schemas.microsoft.com/office/drawing/2014/main" id="{581A71F3-A819-A7E8-8194-93B55DAEE6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8</a:t>
            </a:fld>
            <a:endParaRPr lang="fr-FR"/>
          </a:p>
        </p:txBody>
      </p:sp>
      <p:sp>
        <p:nvSpPr>
          <p:cNvPr id="4" name="Rectangle 9">
            <a:extLst>
              <a:ext uri="{FF2B5EF4-FFF2-40B4-BE49-F238E27FC236}">
                <a16:creationId xmlns:a16="http://schemas.microsoft.com/office/drawing/2014/main" id="{EA04CF70-92FE-D026-D400-77963DEB298B}"/>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spTree>
    <p:extLst>
      <p:ext uri="{BB962C8B-B14F-4D97-AF65-F5344CB8AC3E}">
        <p14:creationId xmlns:p14="http://schemas.microsoft.com/office/powerpoint/2010/main" val="36034801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space réservé du numéro de diapositive 17"/>
          <p:cNvSpPr>
            <a:spLocks noGrp="1"/>
          </p:cNvSpPr>
          <p:nvPr>
            <p:ph type="sldNum" sz="quarter" idx="12"/>
          </p:nvPr>
        </p:nvSpPr>
        <p:spPr>
          <a:xfrm>
            <a:off x="8077200" y="6553150"/>
            <a:ext cx="2133600" cy="476250"/>
          </a:xfrm>
        </p:spPr>
        <p:txBody>
          <a:bodyPr/>
          <a:lstStyle/>
          <a:p>
            <a:pPr>
              <a:defRPr/>
            </a:pPr>
            <a:fld id="{6A7C5893-520F-4B8C-85B1-8E6CCFC28006}" type="slidenum">
              <a:rPr lang="fr-FR" smtClean="0">
                <a:solidFill>
                  <a:prstClr val="black">
                    <a:tint val="75000"/>
                  </a:prstClr>
                </a:solidFill>
              </a:rPr>
              <a:pPr>
                <a:defRPr/>
              </a:pPr>
              <a:t>9</a:t>
            </a:fld>
            <a:endParaRPr lang="fr-FR" dirty="0">
              <a:solidFill>
                <a:prstClr val="black">
                  <a:tint val="75000"/>
                </a:prstClr>
              </a:solidFill>
            </a:endParaRPr>
          </a:p>
        </p:txBody>
      </p:sp>
      <p:sp>
        <p:nvSpPr>
          <p:cNvPr id="19" name="Text Box 12"/>
          <p:cNvSpPr txBox="1">
            <a:spLocks noChangeArrowheads="1"/>
          </p:cNvSpPr>
          <p:nvPr/>
        </p:nvSpPr>
        <p:spPr bwMode="auto">
          <a:xfrm>
            <a:off x="4908848" y="6534835"/>
            <a:ext cx="3312765" cy="307777"/>
          </a:xfrm>
          <a:prstGeom prst="rect">
            <a:avLst/>
          </a:prstGeom>
          <a:noFill/>
          <a:ln w="9525">
            <a:noFill/>
            <a:miter lim="800000"/>
            <a:headEnd/>
            <a:tailEnd/>
          </a:ln>
          <a:effectLst/>
        </p:spPr>
        <p:txBody>
          <a:bodyPr wrap="square">
            <a:spAutoFit/>
          </a:bodyPr>
          <a:lstStyle/>
          <a:p>
            <a:r>
              <a:rPr lang="fr-FR" sz="1400" dirty="0">
                <a:solidFill>
                  <a:prstClr val="white"/>
                </a:solidFill>
                <a:latin typeface="Georgia" pitchFamily="18" charset="0"/>
              </a:rPr>
              <a:t>Année universitaire 2012/2013</a:t>
            </a:r>
          </a:p>
        </p:txBody>
      </p:sp>
      <p:sp>
        <p:nvSpPr>
          <p:cNvPr id="25" name="Espace réservé du numéro de diapositive 17"/>
          <p:cNvSpPr txBox="1">
            <a:spLocks/>
          </p:cNvSpPr>
          <p:nvPr/>
        </p:nvSpPr>
        <p:spPr>
          <a:xfrm>
            <a:off x="5879976" y="6481142"/>
            <a:ext cx="360040" cy="476250"/>
          </a:xfrm>
          <a:prstGeom prst="rect">
            <a:avLst/>
          </a:prstGeom>
        </p:spPr>
        <p:txBody>
          <a:bodyPr vert="horz" lIns="91440" tIns="45720" rIns="91440" bIns="45720" rtlCol="0" anchor="ctr"/>
          <a:lstStyle/>
          <a:p>
            <a:pPr algn="r">
              <a:defRPr/>
            </a:pPr>
            <a:fld id="{6A7C5893-520F-4B8C-85B1-8E6CCFC28006}" type="slidenum">
              <a:rPr lang="fr-FR" sz="1200" b="1">
                <a:solidFill>
                  <a:prstClr val="white"/>
                </a:solidFill>
                <a:latin typeface="Century Gothic" pitchFamily="34" charset="0"/>
              </a:rPr>
              <a:pPr algn="r">
                <a:defRPr/>
              </a:pPr>
              <a:t>9</a:t>
            </a:fld>
            <a:endParaRPr lang="fr-FR" sz="1200" b="1" dirty="0">
              <a:solidFill>
                <a:prstClr val="white"/>
              </a:solidFill>
              <a:latin typeface="Century Gothic" pitchFamily="34" charset="0"/>
            </a:endParaRPr>
          </a:p>
        </p:txBody>
      </p:sp>
      <p:sp>
        <p:nvSpPr>
          <p:cNvPr id="86" name="Rectangle 85"/>
          <p:cNvSpPr/>
          <p:nvPr/>
        </p:nvSpPr>
        <p:spPr>
          <a:xfrm>
            <a:off x="1872094" y="6025278"/>
            <a:ext cx="373820" cy="369332"/>
          </a:xfrm>
          <a:prstGeom prst="rect">
            <a:avLst/>
          </a:prstGeom>
        </p:spPr>
        <p:txBody>
          <a:bodyPr wrap="none">
            <a:spAutoFit/>
          </a:bodyPr>
          <a:lstStyle/>
          <a:p>
            <a:pPr algn="ctr"/>
            <a:r>
              <a:rPr lang="fr-FR" dirty="0">
                <a:solidFill>
                  <a:prstClr val="white"/>
                </a:solidFill>
              </a:rPr>
              <a:t>IV</a:t>
            </a:r>
          </a:p>
        </p:txBody>
      </p:sp>
      <p:sp>
        <p:nvSpPr>
          <p:cNvPr id="52" name="Rectangle 51"/>
          <p:cNvSpPr/>
          <p:nvPr/>
        </p:nvSpPr>
        <p:spPr>
          <a:xfrm>
            <a:off x="667489" y="892967"/>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prstClr val="white"/>
                </a:solidFill>
                <a:latin typeface="Century Gothic" pitchFamily="34" charset="0"/>
              </a:rPr>
              <a:t>III</a:t>
            </a:r>
          </a:p>
        </p:txBody>
      </p:sp>
      <p:grpSp>
        <p:nvGrpSpPr>
          <p:cNvPr id="3" name="Groupe 2">
            <a:extLst>
              <a:ext uri="{FF2B5EF4-FFF2-40B4-BE49-F238E27FC236}">
                <a16:creationId xmlns:a16="http://schemas.microsoft.com/office/drawing/2014/main" id="{975BFAEF-5D51-BA71-2F01-48FE93CF5241}"/>
              </a:ext>
            </a:extLst>
          </p:cNvPr>
          <p:cNvGrpSpPr/>
          <p:nvPr/>
        </p:nvGrpSpPr>
        <p:grpSpPr>
          <a:xfrm>
            <a:off x="3090016" y="2416674"/>
            <a:ext cx="6011967" cy="1299078"/>
            <a:chOff x="2606890" y="2132199"/>
            <a:chExt cx="3430150" cy="281018"/>
          </a:xfrm>
        </p:grpSpPr>
        <p:sp>
          <p:nvSpPr>
            <p:cNvPr id="48" name="Rectangle 47"/>
            <p:cNvSpPr/>
            <p:nvPr/>
          </p:nvSpPr>
          <p:spPr>
            <a:xfrm rot="16200000" flipV="1">
              <a:off x="4094504"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53" name="Rectangle 52"/>
            <p:cNvSpPr/>
            <p:nvPr/>
          </p:nvSpPr>
          <p:spPr>
            <a:xfrm>
              <a:off x="2689776" y="2198427"/>
              <a:ext cx="3347264" cy="126499"/>
            </a:xfrm>
            <a:prstGeom prst="rect">
              <a:avLst/>
            </a:prstGeom>
          </p:spPr>
          <p:txBody>
            <a:bodyPr wrap="square">
              <a:spAutoFit/>
            </a:bodyPr>
            <a:lstStyle/>
            <a:p>
              <a:pPr algn="ctr"/>
              <a:r>
                <a:rPr lang="fr-FR" sz="3200" dirty="0">
                  <a:solidFill>
                    <a:prstClr val="white"/>
                  </a:solidFill>
                  <a:latin typeface="Century Gothic" pitchFamily="34" charset="0"/>
                </a:rPr>
                <a:t>État de l’art</a:t>
              </a:r>
            </a:p>
          </p:txBody>
        </p:sp>
      </p:grpSp>
      <p:sp>
        <p:nvSpPr>
          <p:cNvPr id="55" name="Rectangle 7"/>
          <p:cNvSpPr>
            <a:spLocks noChangeArrowheads="1"/>
          </p:cNvSpPr>
          <p:nvPr/>
        </p:nvSpPr>
        <p:spPr bwMode="gray">
          <a:xfrm>
            <a:off x="1487996" y="605227"/>
            <a:ext cx="9144000" cy="45719"/>
          </a:xfrm>
          <a:prstGeom prst="rect">
            <a:avLst/>
          </a:prstGeom>
          <a:solidFill>
            <a:schemeClr val="bg1">
              <a:lumMod val="65000"/>
            </a:schemeClr>
          </a:solidFill>
          <a:ln w="3175">
            <a:solidFill>
              <a:schemeClr val="bg1">
                <a:lumMod val="75000"/>
              </a:schemeClr>
            </a:solidFill>
            <a:miter lim="800000"/>
            <a:headEnd/>
            <a:tailEnd/>
          </a:ln>
          <a:effectLst/>
        </p:spPr>
        <p:txBody>
          <a:bodyPr wrap="none" anchor="ctr"/>
          <a:lstStyle/>
          <a:p>
            <a:endParaRPr lang="fr-FR" dirty="0">
              <a:ln w="6350">
                <a:solidFill>
                  <a:prstClr val="black"/>
                </a:solidFill>
              </a:ln>
              <a:solidFill>
                <a:prstClr val="black"/>
              </a:solidFill>
            </a:endParaRPr>
          </a:p>
        </p:txBody>
      </p:sp>
      <p:sp>
        <p:nvSpPr>
          <p:cNvPr id="54" name="Espace réservé du numéro de diapositive 17"/>
          <p:cNvSpPr txBox="1">
            <a:spLocks/>
          </p:cNvSpPr>
          <p:nvPr/>
        </p:nvSpPr>
        <p:spPr>
          <a:xfrm>
            <a:off x="5959529" y="6479710"/>
            <a:ext cx="360040" cy="476250"/>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fr-FR" sz="1600" b="1" dirty="0">
                <a:solidFill>
                  <a:prstClr val="white"/>
                </a:solidFill>
                <a:latin typeface="Century Gothic" panose="020B0502020202020204" pitchFamily="34" charset="0"/>
              </a:rPr>
              <a:t>2</a:t>
            </a:r>
          </a:p>
        </p:txBody>
      </p:sp>
      <p:pic>
        <p:nvPicPr>
          <p:cNvPr id="57" name="Image 56"/>
          <p:cNvPicPr/>
          <p:nvPr/>
        </p:nvPicPr>
        <p:blipFill>
          <a:blip r:embed="rId3" cstate="print">
            <a:extLst>
              <a:ext uri="{28A0092B-C50C-407E-A947-70E740481C1C}">
                <a14:useLocalDpi xmlns:a14="http://schemas.microsoft.com/office/drawing/2010/main" val="0"/>
              </a:ext>
            </a:extLst>
          </a:blip>
          <a:stretch>
            <a:fillRect/>
          </a:stretch>
        </p:blipFill>
        <p:spPr bwMode="auto">
          <a:xfrm>
            <a:off x="956561" y="6375020"/>
            <a:ext cx="429969" cy="467592"/>
          </a:xfrm>
          <a:prstGeom prst="rect">
            <a:avLst/>
          </a:prstGeom>
          <a:noFill/>
        </p:spPr>
      </p:pic>
      <p:sp>
        <p:nvSpPr>
          <p:cNvPr id="66" name="Rectangle 9">
            <a:extLst>
              <a:ext uri="{FF2B5EF4-FFF2-40B4-BE49-F238E27FC236}">
                <a16:creationId xmlns:a16="http://schemas.microsoft.com/office/drawing/2014/main" id="{B5BB449C-59E4-4DB7-888B-95E21B67C0D4}"/>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spTree>
    <p:extLst>
      <p:ext uri="{BB962C8B-B14F-4D97-AF65-F5344CB8AC3E}">
        <p14:creationId xmlns:p14="http://schemas.microsoft.com/office/powerpoint/2010/main" val="39947851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820</TotalTime>
  <Words>3031</Words>
  <Application>Microsoft Office PowerPoint</Application>
  <PresentationFormat>Grand écran</PresentationFormat>
  <Paragraphs>466</Paragraphs>
  <Slides>35</Slides>
  <Notes>35</Notes>
  <HiddenSlides>0</HiddenSlides>
  <MMClips>1</MMClips>
  <ScaleCrop>false</ScaleCrop>
  <HeadingPairs>
    <vt:vector size="6" baseType="variant">
      <vt:variant>
        <vt:lpstr>Polices utilisées</vt:lpstr>
      </vt:variant>
      <vt:variant>
        <vt:i4>7</vt:i4>
      </vt:variant>
      <vt:variant>
        <vt:lpstr>Thème</vt:lpstr>
      </vt:variant>
      <vt:variant>
        <vt:i4>2</vt:i4>
      </vt:variant>
      <vt:variant>
        <vt:lpstr>Titres des diapositives</vt:lpstr>
      </vt:variant>
      <vt:variant>
        <vt:i4>35</vt:i4>
      </vt:variant>
    </vt:vector>
  </HeadingPairs>
  <TitlesOfParts>
    <vt:vector size="44" baseType="lpstr">
      <vt:lpstr>Arial</vt:lpstr>
      <vt:lpstr>Calibri</vt:lpstr>
      <vt:lpstr>Century Gothic</vt:lpstr>
      <vt:lpstr>Georgia</vt:lpstr>
      <vt:lpstr>Söhne</vt:lpstr>
      <vt:lpstr>Times New Roman</vt:lpstr>
      <vt:lpstr>Wingdings 3</vt:lpstr>
      <vt:lpstr>Thème Office</vt:lpstr>
      <vt:lpstr>Office Theme</vt:lpstr>
      <vt:lpstr>Apprentissage par renforcement dans le cadre multi-agent pour le contrôle des feux de circulation </vt:lpstr>
      <vt:lpstr>Présentation PowerPoint</vt:lpstr>
      <vt:lpstr>Présentation PowerPoint</vt:lpstr>
      <vt:lpstr>Présentation PowerPoint</vt:lpstr>
      <vt:lpstr>Organisme d’accueil</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Apprentissage par renforcement dans le cadre multi_x0002_agent pour le contrôle des feux de circulation</dc:title>
  <dc:creator>MOHAMED NABIGH</dc:creator>
  <cp:lastModifiedBy>MOHAMED NABIGH</cp:lastModifiedBy>
  <cp:revision>4</cp:revision>
  <dcterms:created xsi:type="dcterms:W3CDTF">2023-06-16T14:26:53Z</dcterms:created>
  <dcterms:modified xsi:type="dcterms:W3CDTF">2023-06-19T10:43:20Z</dcterms:modified>
</cp:coreProperties>
</file>